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08" r:id="rId2"/>
    <p:sldId id="279" r:id="rId3"/>
    <p:sldId id="259" r:id="rId4"/>
    <p:sldId id="280" r:id="rId5"/>
    <p:sldId id="282" r:id="rId6"/>
    <p:sldId id="283" r:id="rId7"/>
    <p:sldId id="285" r:id="rId8"/>
    <p:sldId id="284" r:id="rId9"/>
    <p:sldId id="286" r:id="rId10"/>
    <p:sldId id="290" r:id="rId11"/>
    <p:sldId id="288" r:id="rId12"/>
    <p:sldId id="289" r:id="rId13"/>
    <p:sldId id="291" r:id="rId14"/>
    <p:sldId id="310" r:id="rId15"/>
    <p:sldId id="292" r:id="rId16"/>
    <p:sldId id="293" r:id="rId17"/>
    <p:sldId id="294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StepDownProcess" loCatId="process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sk-SK" sz="1600" b="1" baseline="0" dirty="0" smtClean="0"/>
            <a:t>Podanie projektov</a:t>
          </a:r>
          <a:endParaRPr lang="en-US" sz="1600" b="1" baseline="0" dirty="0"/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0ED2BDD-5EFF-4B2D-AF97-3470E2C34E25}">
      <dgm:prSet phldrT="[Text]" custT="1"/>
      <dgm:spPr/>
      <dgm:t>
        <a:bodyPr/>
        <a:lstStyle/>
        <a:p>
          <a:r>
            <a:rPr lang="sk-SK" sz="1600" b="1" dirty="0" smtClean="0"/>
            <a:t>Oponentúra</a:t>
          </a:r>
          <a:r>
            <a:rPr lang="sk-SK" sz="1600" b="1" baseline="0" dirty="0" smtClean="0"/>
            <a:t> projektov</a:t>
          </a:r>
          <a:endParaRPr lang="en-US" sz="1600" b="1" dirty="0"/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D32A681-E82D-4E18-A176-1E4E849D3EF8}" type="sibTrans" cxnId="{F016BFB9-37DA-4093-BD60-A308E45ECEEC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E1A8527-A3B0-4204-9526-E7C9685F8CBD}">
      <dgm:prSet phldrT="[Text]" custT="1"/>
      <dgm:spPr/>
      <dgm:t>
        <a:bodyPr/>
        <a:lstStyle/>
        <a:p>
          <a:r>
            <a:rPr lang="sk-SK" sz="1600" b="1" dirty="0" smtClean="0"/>
            <a:t>Riešenie projektu</a:t>
          </a:r>
          <a:endParaRPr lang="en-US" sz="1600" b="1" dirty="0"/>
        </a:p>
      </dgm:t>
    </dgm:pt>
    <dgm:pt modelId="{F7FCF020-7ACD-4A24-BC78-D1D976F069E0}" type="parTrans" cxnId="{AAD415A9-6971-4C21-BBCC-8CD0BC8727B5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5220C32-92E3-4D99-B720-31149B16D515}" type="sibTrans" cxnId="{AAD415A9-6971-4C21-BBCC-8CD0BC8727B5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E33DF1E-8F9C-4334-A6A3-B26F6CC659C7}">
      <dgm:prSet phldrT="[Text]" custT="1"/>
      <dgm:spPr/>
      <dgm:t>
        <a:bodyPr/>
        <a:lstStyle/>
        <a:p>
          <a:r>
            <a:rPr lang="sk-SK" sz="1600" b="1" dirty="0" smtClean="0"/>
            <a:t>Rozhodnutie komisie</a:t>
          </a:r>
          <a:endParaRPr lang="en-US" sz="1600" b="1" dirty="0"/>
        </a:p>
      </dgm:t>
    </dgm:pt>
    <dgm:pt modelId="{7089E595-419A-443B-BD31-B556AE9E259C}" type="parTrans" cxnId="{17FB83F0-2F8F-4FF0-B937-9220DFDF4A9F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B4F21EA-D11D-4A25-BF88-2413959F8ED0}" type="sibTrans" cxnId="{17FB83F0-2F8F-4FF0-B937-9220DFDF4A9F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822754B-7A47-4009-8AE1-DA0E31C65074}">
      <dgm:prSet custT="1"/>
      <dgm:spPr/>
      <dgm:t>
        <a:bodyPr/>
        <a:lstStyle/>
        <a:p>
          <a:r>
            <a:rPr lang="sk-SK" sz="1600" b="1" dirty="0" smtClean="0"/>
            <a:t>Podanie záverečnej správy</a:t>
          </a:r>
          <a:endParaRPr lang="sk-SK" sz="1600" b="1" dirty="0"/>
        </a:p>
      </dgm:t>
    </dgm:pt>
    <dgm:pt modelId="{BEC50820-15CD-4FDB-A2AE-C4D027CB0483}" type="parTrans" cxnId="{73A42CD5-21C1-438B-A0B0-90AD514EC9AF}">
      <dgm:prSet/>
      <dgm:spPr/>
      <dgm:t>
        <a:bodyPr/>
        <a:lstStyle/>
        <a:p>
          <a:endParaRPr lang="sk-SK"/>
        </a:p>
      </dgm:t>
    </dgm:pt>
    <dgm:pt modelId="{2BDCA856-945B-4019-BE70-193FD351E796}" type="sibTrans" cxnId="{73A42CD5-21C1-438B-A0B0-90AD514EC9AF}">
      <dgm:prSet/>
      <dgm:spPr/>
      <dgm:t>
        <a:bodyPr/>
        <a:lstStyle/>
        <a:p>
          <a:endParaRPr lang="sk-SK"/>
        </a:p>
      </dgm:t>
    </dgm:pt>
    <dgm:pt modelId="{EC0C2512-C1E8-4359-90C6-076F77F4AD2B}">
      <dgm:prSet custT="1"/>
      <dgm:spPr/>
      <dgm:t>
        <a:bodyPr/>
        <a:lstStyle/>
        <a:p>
          <a:r>
            <a:rPr lang="sk-SK" sz="1600" b="1" dirty="0" smtClean="0"/>
            <a:t>Vyhodnotenie úspešnosti</a:t>
          </a:r>
          <a:endParaRPr lang="sk-SK" sz="1600" b="1" dirty="0"/>
        </a:p>
      </dgm:t>
    </dgm:pt>
    <dgm:pt modelId="{A37CFA0E-1EA0-4AF2-BD39-B966B85B4BB9}" type="parTrans" cxnId="{616F92E8-51CF-4448-900D-14F9ED485442}">
      <dgm:prSet/>
      <dgm:spPr/>
      <dgm:t>
        <a:bodyPr/>
        <a:lstStyle/>
        <a:p>
          <a:endParaRPr lang="sk-SK"/>
        </a:p>
      </dgm:t>
    </dgm:pt>
    <dgm:pt modelId="{C8758C12-2D7B-4635-BCBD-8A54835A822F}" type="sibTrans" cxnId="{616F92E8-51CF-4448-900D-14F9ED485442}">
      <dgm:prSet/>
      <dgm:spPr/>
      <dgm:t>
        <a:bodyPr/>
        <a:lstStyle/>
        <a:p>
          <a:endParaRPr lang="sk-SK"/>
        </a:p>
      </dgm:t>
    </dgm:pt>
    <dgm:pt modelId="{07528D8E-8DE9-49EF-8E3E-268539EAE681}" type="pres">
      <dgm:prSet presAssocID="{1BAD8522-E1D8-4100-9F9C-B922C6893C9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890B95-A635-46B7-8B60-4332A18A9791}" type="pres">
      <dgm:prSet presAssocID="{EC912083-46BA-47EC-834F-B53C28E6D0BD}" presName="composite" presStyleCnt="0"/>
      <dgm:spPr/>
      <dgm:t>
        <a:bodyPr/>
        <a:lstStyle/>
        <a:p>
          <a:endParaRPr lang="en-US"/>
        </a:p>
      </dgm:t>
    </dgm:pt>
    <dgm:pt modelId="{F7C33BC0-0CA2-4C5E-99B9-A133F0831403}" type="pres">
      <dgm:prSet presAssocID="{EC912083-46BA-47EC-834F-B53C28E6D0BD}" presName="bentUpArrow1" presStyleLbl="alignImgPlace1" presStyleIdx="0" presStyleCnt="5"/>
      <dgm:spPr/>
      <dgm:t>
        <a:bodyPr/>
        <a:lstStyle/>
        <a:p>
          <a:endParaRPr lang="en-US"/>
        </a:p>
      </dgm:t>
    </dgm:pt>
    <dgm:pt modelId="{4E01BF54-BD95-4857-B1B1-FC60DB90FDB3}" type="pres">
      <dgm:prSet presAssocID="{EC912083-46BA-47EC-834F-B53C28E6D0BD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9AF49-EA68-4EC4-B0D8-4542F1780F87}" type="pres">
      <dgm:prSet presAssocID="{EC912083-46BA-47EC-834F-B53C28E6D0BD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93032-1787-45AA-B6DB-DDEEDC956014}" type="pres">
      <dgm:prSet presAssocID="{B4159C30-DBE3-473F-B6E7-4D39883C930F}" presName="sibTrans" presStyleCnt="0"/>
      <dgm:spPr/>
      <dgm:t>
        <a:bodyPr/>
        <a:lstStyle/>
        <a:p>
          <a:endParaRPr lang="en-US"/>
        </a:p>
      </dgm:t>
    </dgm:pt>
    <dgm:pt modelId="{F8729BED-4FBF-4FA9-9B9A-9D822F3A27BF}" type="pres">
      <dgm:prSet presAssocID="{F0ED2BDD-5EFF-4B2D-AF97-3470E2C34E25}" presName="composite" presStyleCnt="0"/>
      <dgm:spPr/>
      <dgm:t>
        <a:bodyPr/>
        <a:lstStyle/>
        <a:p>
          <a:endParaRPr lang="en-US"/>
        </a:p>
      </dgm:t>
    </dgm:pt>
    <dgm:pt modelId="{3FEE3173-53EC-4E36-8F3B-C18ADEC52CA6}" type="pres">
      <dgm:prSet presAssocID="{F0ED2BDD-5EFF-4B2D-AF97-3470E2C34E25}" presName="bentUpArrow1" presStyleLbl="alignImgPlace1" presStyleIdx="1" presStyleCnt="5"/>
      <dgm:spPr/>
      <dgm:t>
        <a:bodyPr/>
        <a:lstStyle/>
        <a:p>
          <a:endParaRPr lang="en-US"/>
        </a:p>
      </dgm:t>
    </dgm:pt>
    <dgm:pt modelId="{7377DFD1-1947-45DB-8081-4A6B7B721DA0}" type="pres">
      <dgm:prSet presAssocID="{F0ED2BDD-5EFF-4B2D-AF97-3470E2C34E25}" presName="ParentText" presStyleLbl="node1" presStyleIdx="1" presStyleCnt="6" custScaleX="1118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D74421-9110-4136-AEE4-C0C1EADEE3C2}" type="pres">
      <dgm:prSet presAssocID="{F0ED2BDD-5EFF-4B2D-AF97-3470E2C34E25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87F50-9403-4385-A215-5F4923F41625}" type="pres">
      <dgm:prSet presAssocID="{6D32A681-E82D-4E18-A176-1E4E849D3EF8}" presName="sibTrans" presStyleCnt="0"/>
      <dgm:spPr/>
      <dgm:t>
        <a:bodyPr/>
        <a:lstStyle/>
        <a:p>
          <a:endParaRPr lang="en-US"/>
        </a:p>
      </dgm:t>
    </dgm:pt>
    <dgm:pt modelId="{60DB3C24-4D03-43A2-AE19-ACBF7A9C6E79}" type="pres">
      <dgm:prSet presAssocID="{EE33DF1E-8F9C-4334-A6A3-B26F6CC659C7}" presName="composite" presStyleCnt="0"/>
      <dgm:spPr/>
      <dgm:t>
        <a:bodyPr/>
        <a:lstStyle/>
        <a:p>
          <a:endParaRPr lang="en-US"/>
        </a:p>
      </dgm:t>
    </dgm:pt>
    <dgm:pt modelId="{4B354868-2614-4299-9AC5-A2C5561E548B}" type="pres">
      <dgm:prSet presAssocID="{EE33DF1E-8F9C-4334-A6A3-B26F6CC659C7}" presName="bentUpArrow1" presStyleLbl="alignImgPlace1" presStyleIdx="2" presStyleCnt="5"/>
      <dgm:spPr/>
      <dgm:t>
        <a:bodyPr/>
        <a:lstStyle/>
        <a:p>
          <a:endParaRPr lang="en-US"/>
        </a:p>
      </dgm:t>
    </dgm:pt>
    <dgm:pt modelId="{D2779C44-1EA5-4617-8771-045CBD102D50}" type="pres">
      <dgm:prSet presAssocID="{EE33DF1E-8F9C-4334-A6A3-B26F6CC659C7}" presName="ParentText" presStyleLbl="node1" presStyleIdx="2" presStyleCnt="6" custScaleX="1162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A907A-789A-41E9-862A-45D228D792F2}" type="pres">
      <dgm:prSet presAssocID="{EE33DF1E-8F9C-4334-A6A3-B26F6CC659C7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57659-9290-479C-ABF8-244CFABBF0AA}" type="pres">
      <dgm:prSet presAssocID="{DB4F21EA-D11D-4A25-BF88-2413959F8ED0}" presName="sibTrans" presStyleCnt="0"/>
      <dgm:spPr/>
      <dgm:t>
        <a:bodyPr/>
        <a:lstStyle/>
        <a:p>
          <a:endParaRPr lang="en-US"/>
        </a:p>
      </dgm:t>
    </dgm:pt>
    <dgm:pt modelId="{0CC72702-112C-404F-BEA7-955FB7246AC7}" type="pres">
      <dgm:prSet presAssocID="{1E1A8527-A3B0-4204-9526-E7C9685F8CBD}" presName="composite" presStyleCnt="0"/>
      <dgm:spPr/>
      <dgm:t>
        <a:bodyPr/>
        <a:lstStyle/>
        <a:p>
          <a:endParaRPr lang="en-US"/>
        </a:p>
      </dgm:t>
    </dgm:pt>
    <dgm:pt modelId="{C82A19E7-9E9D-45CF-9203-C8AA1F2D1912}" type="pres">
      <dgm:prSet presAssocID="{1E1A8527-A3B0-4204-9526-E7C9685F8CBD}" presName="bentUpArrow1" presStyleLbl="alignImgPlace1" presStyleIdx="3" presStyleCnt="5"/>
      <dgm:spPr/>
    </dgm:pt>
    <dgm:pt modelId="{0B91734B-CB06-4BE4-9B9A-68D76197F06E}" type="pres">
      <dgm:prSet presAssocID="{1E1A8527-A3B0-4204-9526-E7C9685F8CBD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99B95-6F71-4A8A-8BC1-9B4C1624EF8D}" type="pres">
      <dgm:prSet presAssocID="{1E1A8527-A3B0-4204-9526-E7C9685F8CBD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57165405-3258-4C6E-B030-208985A68F59}" type="pres">
      <dgm:prSet presAssocID="{45220C32-92E3-4D99-B720-31149B16D515}" presName="sibTrans" presStyleCnt="0"/>
      <dgm:spPr/>
    </dgm:pt>
    <dgm:pt modelId="{0AF215FD-932F-48F1-868B-8BEFAEB1FB47}" type="pres">
      <dgm:prSet presAssocID="{5822754B-7A47-4009-8AE1-DA0E31C65074}" presName="composite" presStyleCnt="0"/>
      <dgm:spPr/>
    </dgm:pt>
    <dgm:pt modelId="{8D4380DE-EAC9-487B-B127-2331CFEFEB54}" type="pres">
      <dgm:prSet presAssocID="{5822754B-7A47-4009-8AE1-DA0E31C65074}" presName="bentUpArrow1" presStyleLbl="alignImgPlace1" presStyleIdx="4" presStyleCnt="5"/>
      <dgm:spPr/>
    </dgm:pt>
    <dgm:pt modelId="{B255FBF6-4CF8-440C-836D-D357DFB00B22}" type="pres">
      <dgm:prSet presAssocID="{5822754B-7A47-4009-8AE1-DA0E31C65074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8F7BC5A-3002-4220-9D67-C76CD961EE70}" type="pres">
      <dgm:prSet presAssocID="{5822754B-7A47-4009-8AE1-DA0E31C65074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A75E26AF-6F80-462F-ABDD-140D1E457F36}" type="pres">
      <dgm:prSet presAssocID="{2BDCA856-945B-4019-BE70-193FD351E796}" presName="sibTrans" presStyleCnt="0"/>
      <dgm:spPr/>
    </dgm:pt>
    <dgm:pt modelId="{272DBFFC-5847-449F-9AF1-AE98FEB10C30}" type="pres">
      <dgm:prSet presAssocID="{EC0C2512-C1E8-4359-90C6-076F77F4AD2B}" presName="composite" presStyleCnt="0"/>
      <dgm:spPr/>
    </dgm:pt>
    <dgm:pt modelId="{E9B65FE8-032D-487C-A1FC-4D9E24A81189}" type="pres">
      <dgm:prSet presAssocID="{EC0C2512-C1E8-4359-90C6-076F77F4AD2B}" presName="ParentText" presStyleLbl="node1" presStyleIdx="5" presStyleCnt="6" custScaleX="1252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BC332F94-A76B-4609-B3F7-444F05B0C193}" type="presOf" srcId="{EC0C2512-C1E8-4359-90C6-076F77F4AD2B}" destId="{E9B65FE8-032D-487C-A1FC-4D9E24A81189}" srcOrd="0" destOrd="0" presId="urn:microsoft.com/office/officeart/2005/8/layout/StepDownProcess"/>
    <dgm:cxn modelId="{AAD415A9-6971-4C21-BBCC-8CD0BC8727B5}" srcId="{1BAD8522-E1D8-4100-9F9C-B922C6893C90}" destId="{1E1A8527-A3B0-4204-9526-E7C9685F8CBD}" srcOrd="3" destOrd="0" parTransId="{F7FCF020-7ACD-4A24-BC78-D1D976F069E0}" sibTransId="{45220C32-92E3-4D99-B720-31149B16D515}"/>
    <dgm:cxn modelId="{C559747D-3ACC-409D-AC5B-6BA9FA6723AC}" type="presOf" srcId="{5822754B-7A47-4009-8AE1-DA0E31C65074}" destId="{B255FBF6-4CF8-440C-836D-D357DFB00B22}" srcOrd="0" destOrd="0" presId="urn:microsoft.com/office/officeart/2005/8/layout/StepDownProcess"/>
    <dgm:cxn modelId="{B088DDF0-3CF3-4284-AB1E-2025F6A8ABFA}" type="presOf" srcId="{1BAD8522-E1D8-4100-9F9C-B922C6893C90}" destId="{07528D8E-8DE9-49EF-8E3E-268539EAE681}" srcOrd="0" destOrd="0" presId="urn:microsoft.com/office/officeart/2005/8/layout/StepDownProcess"/>
    <dgm:cxn modelId="{869CDED8-17BD-4A40-A057-055BC809832E}" type="presOf" srcId="{F0ED2BDD-5EFF-4B2D-AF97-3470E2C34E25}" destId="{7377DFD1-1947-45DB-8081-4A6B7B721DA0}" srcOrd="0" destOrd="0" presId="urn:microsoft.com/office/officeart/2005/8/layout/StepDownProcess"/>
    <dgm:cxn modelId="{17FB83F0-2F8F-4FF0-B937-9220DFDF4A9F}" srcId="{1BAD8522-E1D8-4100-9F9C-B922C6893C90}" destId="{EE33DF1E-8F9C-4334-A6A3-B26F6CC659C7}" srcOrd="2" destOrd="0" parTransId="{7089E595-419A-443B-BD31-B556AE9E259C}" sibTransId="{DB4F21EA-D11D-4A25-BF88-2413959F8ED0}"/>
    <dgm:cxn modelId="{73A42CD5-21C1-438B-A0B0-90AD514EC9AF}" srcId="{1BAD8522-E1D8-4100-9F9C-B922C6893C90}" destId="{5822754B-7A47-4009-8AE1-DA0E31C65074}" srcOrd="4" destOrd="0" parTransId="{BEC50820-15CD-4FDB-A2AE-C4D027CB0483}" sibTransId="{2BDCA856-945B-4019-BE70-193FD351E796}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A6751F62-1E4F-48D3-AC86-3BCCA6BBEE0E}" type="presOf" srcId="{EE33DF1E-8F9C-4334-A6A3-B26F6CC659C7}" destId="{D2779C44-1EA5-4617-8771-045CBD102D50}" srcOrd="0" destOrd="0" presId="urn:microsoft.com/office/officeart/2005/8/layout/StepDownProcess"/>
    <dgm:cxn modelId="{3B1FAD2C-4562-4441-B6E5-49B80BF70D91}" type="presOf" srcId="{EC912083-46BA-47EC-834F-B53C28E6D0BD}" destId="{4E01BF54-BD95-4857-B1B1-FC60DB90FDB3}" srcOrd="0" destOrd="0" presId="urn:microsoft.com/office/officeart/2005/8/layout/StepDownProcess"/>
    <dgm:cxn modelId="{616F92E8-51CF-4448-900D-14F9ED485442}" srcId="{1BAD8522-E1D8-4100-9F9C-B922C6893C90}" destId="{EC0C2512-C1E8-4359-90C6-076F77F4AD2B}" srcOrd="5" destOrd="0" parTransId="{A37CFA0E-1EA0-4AF2-BD39-B966B85B4BB9}" sibTransId="{C8758C12-2D7B-4635-BCBD-8A54835A822F}"/>
    <dgm:cxn modelId="{3788C8FA-D431-46DE-A3F2-DDB8BD429F9C}" type="presOf" srcId="{1E1A8527-A3B0-4204-9526-E7C9685F8CBD}" destId="{0B91734B-CB06-4BE4-9B9A-68D76197F06E}" srcOrd="0" destOrd="0" presId="urn:microsoft.com/office/officeart/2005/8/layout/StepDownProcess"/>
    <dgm:cxn modelId="{C5FED7D6-1278-4F2F-B84A-71F404AB1253}" type="presParOf" srcId="{07528D8E-8DE9-49EF-8E3E-268539EAE681}" destId="{B7890B95-A635-46B7-8B60-4332A18A9791}" srcOrd="0" destOrd="0" presId="urn:microsoft.com/office/officeart/2005/8/layout/StepDownProcess"/>
    <dgm:cxn modelId="{10823706-1F2D-4067-A578-C1B2C0DFCC9F}" type="presParOf" srcId="{B7890B95-A635-46B7-8B60-4332A18A9791}" destId="{F7C33BC0-0CA2-4C5E-99B9-A133F0831403}" srcOrd="0" destOrd="0" presId="urn:microsoft.com/office/officeart/2005/8/layout/StepDownProcess"/>
    <dgm:cxn modelId="{B3603B2C-B45D-457B-91A9-248838148EBE}" type="presParOf" srcId="{B7890B95-A635-46B7-8B60-4332A18A9791}" destId="{4E01BF54-BD95-4857-B1B1-FC60DB90FDB3}" srcOrd="1" destOrd="0" presId="urn:microsoft.com/office/officeart/2005/8/layout/StepDownProcess"/>
    <dgm:cxn modelId="{BC0A440E-4648-43E3-86DA-517865F66442}" type="presParOf" srcId="{B7890B95-A635-46B7-8B60-4332A18A9791}" destId="{C8B9AF49-EA68-4EC4-B0D8-4542F1780F87}" srcOrd="2" destOrd="0" presId="urn:microsoft.com/office/officeart/2005/8/layout/StepDownProcess"/>
    <dgm:cxn modelId="{49C364C4-E874-4AD0-BBC1-C1D92B623C04}" type="presParOf" srcId="{07528D8E-8DE9-49EF-8E3E-268539EAE681}" destId="{88993032-1787-45AA-B6DB-DDEEDC956014}" srcOrd="1" destOrd="0" presId="urn:microsoft.com/office/officeart/2005/8/layout/StepDownProcess"/>
    <dgm:cxn modelId="{24F66371-A8DC-4BCF-BE1C-E7AFC2D4DBDE}" type="presParOf" srcId="{07528D8E-8DE9-49EF-8E3E-268539EAE681}" destId="{F8729BED-4FBF-4FA9-9B9A-9D822F3A27BF}" srcOrd="2" destOrd="0" presId="urn:microsoft.com/office/officeart/2005/8/layout/StepDownProcess"/>
    <dgm:cxn modelId="{3A96FDAD-7DB7-41C8-936D-189FEE355908}" type="presParOf" srcId="{F8729BED-4FBF-4FA9-9B9A-9D822F3A27BF}" destId="{3FEE3173-53EC-4E36-8F3B-C18ADEC52CA6}" srcOrd="0" destOrd="0" presId="urn:microsoft.com/office/officeart/2005/8/layout/StepDownProcess"/>
    <dgm:cxn modelId="{39EC95F0-3BA1-4E29-8023-E61588391DFA}" type="presParOf" srcId="{F8729BED-4FBF-4FA9-9B9A-9D822F3A27BF}" destId="{7377DFD1-1947-45DB-8081-4A6B7B721DA0}" srcOrd="1" destOrd="0" presId="urn:microsoft.com/office/officeart/2005/8/layout/StepDownProcess"/>
    <dgm:cxn modelId="{42826E67-394F-4AAE-8581-440780919759}" type="presParOf" srcId="{F8729BED-4FBF-4FA9-9B9A-9D822F3A27BF}" destId="{FED74421-9110-4136-AEE4-C0C1EADEE3C2}" srcOrd="2" destOrd="0" presId="urn:microsoft.com/office/officeart/2005/8/layout/StepDownProcess"/>
    <dgm:cxn modelId="{EC737E1B-5F75-4E83-BCAE-F4994D5EDF6D}" type="presParOf" srcId="{07528D8E-8DE9-49EF-8E3E-268539EAE681}" destId="{3FA87F50-9403-4385-A215-5F4923F41625}" srcOrd="3" destOrd="0" presId="urn:microsoft.com/office/officeart/2005/8/layout/StepDownProcess"/>
    <dgm:cxn modelId="{4431FEBA-BB44-4D96-827F-F30AE8E7F08E}" type="presParOf" srcId="{07528D8E-8DE9-49EF-8E3E-268539EAE681}" destId="{60DB3C24-4D03-43A2-AE19-ACBF7A9C6E79}" srcOrd="4" destOrd="0" presId="urn:microsoft.com/office/officeart/2005/8/layout/StepDownProcess"/>
    <dgm:cxn modelId="{87253591-08C7-416F-92BD-49752A01AFCE}" type="presParOf" srcId="{60DB3C24-4D03-43A2-AE19-ACBF7A9C6E79}" destId="{4B354868-2614-4299-9AC5-A2C5561E548B}" srcOrd="0" destOrd="0" presId="urn:microsoft.com/office/officeart/2005/8/layout/StepDownProcess"/>
    <dgm:cxn modelId="{C2571DE7-42A0-4656-810C-FE619649CB9C}" type="presParOf" srcId="{60DB3C24-4D03-43A2-AE19-ACBF7A9C6E79}" destId="{D2779C44-1EA5-4617-8771-045CBD102D50}" srcOrd="1" destOrd="0" presId="urn:microsoft.com/office/officeart/2005/8/layout/StepDownProcess"/>
    <dgm:cxn modelId="{09684668-7702-4756-8E96-076A2962E689}" type="presParOf" srcId="{60DB3C24-4D03-43A2-AE19-ACBF7A9C6E79}" destId="{A15A907A-789A-41E9-862A-45D228D792F2}" srcOrd="2" destOrd="0" presId="urn:microsoft.com/office/officeart/2005/8/layout/StepDownProcess"/>
    <dgm:cxn modelId="{72F6213C-096E-4194-B9DE-80FDE7B55691}" type="presParOf" srcId="{07528D8E-8DE9-49EF-8E3E-268539EAE681}" destId="{B2D57659-9290-479C-ABF8-244CFABBF0AA}" srcOrd="5" destOrd="0" presId="urn:microsoft.com/office/officeart/2005/8/layout/StepDownProcess"/>
    <dgm:cxn modelId="{6E758F8E-65F6-49E1-A380-FE6E87EA8A80}" type="presParOf" srcId="{07528D8E-8DE9-49EF-8E3E-268539EAE681}" destId="{0CC72702-112C-404F-BEA7-955FB7246AC7}" srcOrd="6" destOrd="0" presId="urn:microsoft.com/office/officeart/2005/8/layout/StepDownProcess"/>
    <dgm:cxn modelId="{672D52E6-AC98-48FF-A3E5-156A071AEE44}" type="presParOf" srcId="{0CC72702-112C-404F-BEA7-955FB7246AC7}" destId="{C82A19E7-9E9D-45CF-9203-C8AA1F2D1912}" srcOrd="0" destOrd="0" presId="urn:microsoft.com/office/officeart/2005/8/layout/StepDownProcess"/>
    <dgm:cxn modelId="{820688D5-A2B8-4B69-B57D-04F3A45FA4C8}" type="presParOf" srcId="{0CC72702-112C-404F-BEA7-955FB7246AC7}" destId="{0B91734B-CB06-4BE4-9B9A-68D76197F06E}" srcOrd="1" destOrd="0" presId="urn:microsoft.com/office/officeart/2005/8/layout/StepDownProcess"/>
    <dgm:cxn modelId="{9FC60B28-6BF7-4063-9691-66E451D8CA31}" type="presParOf" srcId="{0CC72702-112C-404F-BEA7-955FB7246AC7}" destId="{00899B95-6F71-4A8A-8BC1-9B4C1624EF8D}" srcOrd="2" destOrd="0" presId="urn:microsoft.com/office/officeart/2005/8/layout/StepDownProcess"/>
    <dgm:cxn modelId="{24A837CC-8042-4618-85F5-40862448D7A4}" type="presParOf" srcId="{07528D8E-8DE9-49EF-8E3E-268539EAE681}" destId="{57165405-3258-4C6E-B030-208985A68F59}" srcOrd="7" destOrd="0" presId="urn:microsoft.com/office/officeart/2005/8/layout/StepDownProcess"/>
    <dgm:cxn modelId="{F8CF0323-C1F6-4A54-8B48-B45098DDCDAA}" type="presParOf" srcId="{07528D8E-8DE9-49EF-8E3E-268539EAE681}" destId="{0AF215FD-932F-48F1-868B-8BEFAEB1FB47}" srcOrd="8" destOrd="0" presId="urn:microsoft.com/office/officeart/2005/8/layout/StepDownProcess"/>
    <dgm:cxn modelId="{44D93E1E-F72D-4B79-820C-A3B5F53E76F1}" type="presParOf" srcId="{0AF215FD-932F-48F1-868B-8BEFAEB1FB47}" destId="{8D4380DE-EAC9-487B-B127-2331CFEFEB54}" srcOrd="0" destOrd="0" presId="urn:microsoft.com/office/officeart/2005/8/layout/StepDownProcess"/>
    <dgm:cxn modelId="{91B6E63D-AA0D-4929-9FA1-78811795DBAB}" type="presParOf" srcId="{0AF215FD-932F-48F1-868B-8BEFAEB1FB47}" destId="{B255FBF6-4CF8-440C-836D-D357DFB00B22}" srcOrd="1" destOrd="0" presId="urn:microsoft.com/office/officeart/2005/8/layout/StepDownProcess"/>
    <dgm:cxn modelId="{29C9A1ED-3409-4B17-9503-57719AB5D544}" type="presParOf" srcId="{0AF215FD-932F-48F1-868B-8BEFAEB1FB47}" destId="{68F7BC5A-3002-4220-9D67-C76CD961EE70}" srcOrd="2" destOrd="0" presId="urn:microsoft.com/office/officeart/2005/8/layout/StepDownProcess"/>
    <dgm:cxn modelId="{9B14AABF-A0F0-4A0C-86D1-F6D6C4A6F5F9}" type="presParOf" srcId="{07528D8E-8DE9-49EF-8E3E-268539EAE681}" destId="{A75E26AF-6F80-462F-ABDD-140D1E457F36}" srcOrd="9" destOrd="0" presId="urn:microsoft.com/office/officeart/2005/8/layout/StepDownProcess"/>
    <dgm:cxn modelId="{1F09DC6C-1705-4F37-B83C-29BAFB53C07D}" type="presParOf" srcId="{07528D8E-8DE9-49EF-8E3E-268539EAE681}" destId="{272DBFFC-5847-449F-9AF1-AE98FEB10C30}" srcOrd="10" destOrd="0" presId="urn:microsoft.com/office/officeart/2005/8/layout/StepDownProcess"/>
    <dgm:cxn modelId="{652CE57D-1B2D-438A-B4A3-BB0E23AC6E21}" type="presParOf" srcId="{272DBFFC-5847-449F-9AF1-AE98FEB10C30}" destId="{E9B65FE8-032D-487C-A1FC-4D9E24A8118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33BC0-0CA2-4C5E-99B9-A133F0831403}">
      <dsp:nvSpPr>
        <dsp:cNvPr id="0" name=""/>
        <dsp:cNvSpPr/>
      </dsp:nvSpPr>
      <dsp:spPr>
        <a:xfrm rot="5400000">
          <a:off x="301602" y="770665"/>
          <a:ext cx="700885" cy="7979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E01BF54-BD95-4857-B1B1-FC60DB90FDB3}">
      <dsp:nvSpPr>
        <dsp:cNvPr id="0" name=""/>
        <dsp:cNvSpPr/>
      </dsp:nvSpPr>
      <dsp:spPr>
        <a:xfrm>
          <a:off x="115910" y="-6279"/>
          <a:ext cx="1179878" cy="8258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 baseline="0" dirty="0" smtClean="0"/>
            <a:t>Podanie projektov</a:t>
          </a:r>
          <a:endParaRPr lang="en-US" sz="1600" b="1" kern="1200" baseline="0" dirty="0"/>
        </a:p>
      </dsp:txBody>
      <dsp:txXfrm>
        <a:off x="156233" y="34044"/>
        <a:ext cx="1099232" cy="745230"/>
      </dsp:txXfrm>
    </dsp:sp>
    <dsp:sp modelId="{C8B9AF49-EA68-4EC4-B0D8-4542F1780F87}">
      <dsp:nvSpPr>
        <dsp:cNvPr id="0" name=""/>
        <dsp:cNvSpPr/>
      </dsp:nvSpPr>
      <dsp:spPr>
        <a:xfrm>
          <a:off x="1295788" y="72486"/>
          <a:ext cx="858131" cy="66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E3173-53EC-4E36-8F3B-C18ADEC52CA6}">
      <dsp:nvSpPr>
        <dsp:cNvPr id="0" name=""/>
        <dsp:cNvSpPr/>
      </dsp:nvSpPr>
      <dsp:spPr>
        <a:xfrm rot="5400000">
          <a:off x="1349548" y="1698397"/>
          <a:ext cx="700885" cy="7979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77DFD1-1947-45DB-8081-4A6B7B721DA0}">
      <dsp:nvSpPr>
        <dsp:cNvPr id="0" name=""/>
        <dsp:cNvSpPr/>
      </dsp:nvSpPr>
      <dsp:spPr>
        <a:xfrm>
          <a:off x="1094155" y="921451"/>
          <a:ext cx="1319280" cy="8258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 dirty="0" smtClean="0"/>
            <a:t>Oponentúra</a:t>
          </a:r>
          <a:r>
            <a:rPr lang="sk-SK" sz="1600" b="1" kern="1200" baseline="0" dirty="0" smtClean="0"/>
            <a:t> projektov</a:t>
          </a:r>
          <a:endParaRPr lang="en-US" sz="1600" b="1" kern="1200" dirty="0"/>
        </a:p>
      </dsp:txBody>
      <dsp:txXfrm>
        <a:off x="1134478" y="961774"/>
        <a:ext cx="1238634" cy="745230"/>
      </dsp:txXfrm>
    </dsp:sp>
    <dsp:sp modelId="{FED74421-9110-4136-AEE4-C0C1EADEE3C2}">
      <dsp:nvSpPr>
        <dsp:cNvPr id="0" name=""/>
        <dsp:cNvSpPr/>
      </dsp:nvSpPr>
      <dsp:spPr>
        <a:xfrm>
          <a:off x="2343734" y="1000218"/>
          <a:ext cx="858131" cy="66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54868-2614-4299-9AC5-A2C5561E548B}">
      <dsp:nvSpPr>
        <dsp:cNvPr id="0" name=""/>
        <dsp:cNvSpPr/>
      </dsp:nvSpPr>
      <dsp:spPr>
        <a:xfrm rot="5400000">
          <a:off x="2354098" y="2626129"/>
          <a:ext cx="700885" cy="7979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2779C44-1EA5-4617-8771-045CBD102D50}">
      <dsp:nvSpPr>
        <dsp:cNvPr id="0" name=""/>
        <dsp:cNvSpPr/>
      </dsp:nvSpPr>
      <dsp:spPr>
        <a:xfrm>
          <a:off x="2072399" y="1849183"/>
          <a:ext cx="1371891" cy="8258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 dirty="0" smtClean="0"/>
            <a:t>Rozhodnutie komisie</a:t>
          </a:r>
          <a:endParaRPr lang="en-US" sz="1600" b="1" kern="1200" dirty="0"/>
        </a:p>
      </dsp:txBody>
      <dsp:txXfrm>
        <a:off x="2112722" y="1889506"/>
        <a:ext cx="1291245" cy="745230"/>
      </dsp:txXfrm>
    </dsp:sp>
    <dsp:sp modelId="{A15A907A-789A-41E9-862A-45D228D792F2}">
      <dsp:nvSpPr>
        <dsp:cNvPr id="0" name=""/>
        <dsp:cNvSpPr/>
      </dsp:nvSpPr>
      <dsp:spPr>
        <a:xfrm>
          <a:off x="3348284" y="1927949"/>
          <a:ext cx="858131" cy="66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A19E7-9E9D-45CF-9203-C8AA1F2D1912}">
      <dsp:nvSpPr>
        <dsp:cNvPr id="0" name=""/>
        <dsp:cNvSpPr/>
      </dsp:nvSpPr>
      <dsp:spPr>
        <a:xfrm rot="5400000">
          <a:off x="3236336" y="3553861"/>
          <a:ext cx="700885" cy="7979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91734B-CB06-4BE4-9B9A-68D76197F06E}">
      <dsp:nvSpPr>
        <dsp:cNvPr id="0" name=""/>
        <dsp:cNvSpPr/>
      </dsp:nvSpPr>
      <dsp:spPr>
        <a:xfrm>
          <a:off x="3050644" y="2776915"/>
          <a:ext cx="1179878" cy="8258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 dirty="0" smtClean="0"/>
            <a:t>Riešenie projektu</a:t>
          </a:r>
          <a:endParaRPr lang="en-US" sz="1600" b="1" kern="1200" dirty="0"/>
        </a:p>
      </dsp:txBody>
      <dsp:txXfrm>
        <a:off x="3090967" y="2817238"/>
        <a:ext cx="1099232" cy="745230"/>
      </dsp:txXfrm>
    </dsp:sp>
    <dsp:sp modelId="{00899B95-6F71-4A8A-8BC1-9B4C1624EF8D}">
      <dsp:nvSpPr>
        <dsp:cNvPr id="0" name=""/>
        <dsp:cNvSpPr/>
      </dsp:nvSpPr>
      <dsp:spPr>
        <a:xfrm>
          <a:off x="4230522" y="2855681"/>
          <a:ext cx="858131" cy="66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4380DE-EAC9-487B-B127-2331CFEFEB54}">
      <dsp:nvSpPr>
        <dsp:cNvPr id="0" name=""/>
        <dsp:cNvSpPr/>
      </dsp:nvSpPr>
      <dsp:spPr>
        <a:xfrm rot="5400000">
          <a:off x="4214580" y="4481592"/>
          <a:ext cx="700885" cy="7979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55FBF6-4CF8-440C-836D-D357DFB00B22}">
      <dsp:nvSpPr>
        <dsp:cNvPr id="0" name=""/>
        <dsp:cNvSpPr/>
      </dsp:nvSpPr>
      <dsp:spPr>
        <a:xfrm>
          <a:off x="4028888" y="3704647"/>
          <a:ext cx="1179878" cy="8258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 dirty="0" smtClean="0"/>
            <a:t>Podanie záverečnej správy</a:t>
          </a:r>
          <a:endParaRPr lang="sk-SK" sz="1600" b="1" kern="1200" dirty="0"/>
        </a:p>
      </dsp:txBody>
      <dsp:txXfrm>
        <a:off x="4069211" y="3744970"/>
        <a:ext cx="1099232" cy="745230"/>
      </dsp:txXfrm>
    </dsp:sp>
    <dsp:sp modelId="{68F7BC5A-3002-4220-9D67-C76CD961EE70}">
      <dsp:nvSpPr>
        <dsp:cNvPr id="0" name=""/>
        <dsp:cNvSpPr/>
      </dsp:nvSpPr>
      <dsp:spPr>
        <a:xfrm>
          <a:off x="5208766" y="3783413"/>
          <a:ext cx="858131" cy="66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65FE8-032D-487C-A1FC-4D9E24A81189}">
      <dsp:nvSpPr>
        <dsp:cNvPr id="0" name=""/>
        <dsp:cNvSpPr/>
      </dsp:nvSpPr>
      <dsp:spPr>
        <a:xfrm>
          <a:off x="5007133" y="4632379"/>
          <a:ext cx="1478222" cy="8258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 dirty="0" smtClean="0"/>
            <a:t>Vyhodnotenie úspešnosti</a:t>
          </a:r>
          <a:endParaRPr lang="sk-SK" sz="1600" b="1" kern="1200" dirty="0"/>
        </a:p>
      </dsp:txBody>
      <dsp:txXfrm>
        <a:off x="5047456" y="4672702"/>
        <a:ext cx="1397576" cy="745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E4241-BA1D-4ADD-950E-25949ECC79B2}" type="datetimeFigureOut">
              <a:rPr lang="sk-SK" smtClean="0"/>
              <a:t>14. 1. 2015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D69CA-8965-44E1-942F-EA672270F9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464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1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8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0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0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0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1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52000">
              <a:schemeClr val="bg1">
                <a:lumMod val="85000"/>
              </a:schemeClr>
            </a:gs>
            <a:gs pos="6700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4663E-F59A-4C1E-AABB-4458778C6EC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89865-FD99-4584-A35F-B8FF7054E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6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4211393"/>
            <a:ext cx="9144001" cy="1464112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Informa</a:t>
            </a:r>
            <a:r>
              <a:rPr lang="sk-SK" sz="2800" b="1" dirty="0" smtClean="0"/>
              <a:t>č</a:t>
            </a:r>
            <a:r>
              <a:rPr lang="en-US" sz="2800" b="1" dirty="0" smtClean="0"/>
              <a:t>n</a:t>
            </a:r>
            <a:r>
              <a:rPr lang="sk-SK" sz="2800" b="1" dirty="0" smtClean="0"/>
              <a:t>ý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semin</a:t>
            </a:r>
            <a:r>
              <a:rPr lang="sk-SK" sz="2800" b="1" dirty="0" smtClean="0"/>
              <a:t>á</a:t>
            </a:r>
            <a:r>
              <a:rPr lang="en-US" sz="2800" b="1" dirty="0" smtClean="0"/>
              <a:t>r </a:t>
            </a:r>
            <a:r>
              <a:rPr lang="en-US" sz="2800" b="1" dirty="0" smtClean="0"/>
              <a:t>k </a:t>
            </a:r>
            <a:r>
              <a:rPr lang="en-US" sz="2800" b="1" dirty="0" err="1" smtClean="0"/>
              <a:t>projektom</a:t>
            </a:r>
            <a:r>
              <a:rPr lang="en-US" sz="2800" b="1" dirty="0" smtClean="0"/>
              <a:t> VVGS PF </a:t>
            </a:r>
            <a:r>
              <a:rPr lang="en-US" sz="2800" b="1" dirty="0" smtClean="0"/>
              <a:t>UPJ</a:t>
            </a:r>
            <a:r>
              <a:rPr lang="sk-SK" sz="2800" b="1" dirty="0" smtClean="0"/>
              <a:t>Š</a:t>
            </a:r>
            <a:endParaRPr lang="en-US" sz="2800" b="1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164264" y="5834130"/>
            <a:ext cx="881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Oddelenie pre vedu a výskum</a:t>
            </a:r>
          </a:p>
          <a:p>
            <a:pPr algn="ctr"/>
            <a:r>
              <a:rPr lang="sk-SK" dirty="0" smtClean="0"/>
              <a:t>Prírodovedecká fakulta UPJŠ v Košiciach</a:t>
            </a:r>
          </a:p>
          <a:p>
            <a:pPr algn="ctr"/>
            <a:endParaRPr lang="sk-SK" dirty="0" smtClean="0"/>
          </a:p>
          <a:p>
            <a:pPr algn="ctr"/>
            <a:endParaRPr lang="sk-SK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92276" y="4842460"/>
            <a:ext cx="9144000" cy="50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667" b="1" dirty="0" smtClean="0">
                <a:solidFill>
                  <a:schemeClr val="tx1"/>
                </a:solidFill>
              </a:rPr>
              <a:t>14.01.2015</a:t>
            </a:r>
            <a:endParaRPr lang="sk-SK" sz="2667" b="1" dirty="0">
              <a:solidFill>
                <a:schemeClr val="tx1"/>
              </a:solidFill>
            </a:endParaRPr>
          </a:p>
        </p:txBody>
      </p:sp>
      <p:pic>
        <p:nvPicPr>
          <p:cNvPr id="2" name="scientist_working_122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2711"/>
            <a:ext cx="9144000" cy="3829100"/>
          </a:xfrm>
          <a:prstGeom prst="rect">
            <a:avLst/>
          </a:prstGeom>
        </p:spPr>
      </p:pic>
      <p:pic>
        <p:nvPicPr>
          <p:cNvPr id="10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2" y="5239103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543458" y="2875782"/>
            <a:ext cx="81651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50" b="1" i="1" dirty="0" smtClean="0">
                <a:latin typeface="Segoe Print" panose="02000600000000000000" pitchFamily="2" charset="0"/>
              </a:rPr>
              <a:t>Postup pri predkladaní žiadosti</a:t>
            </a:r>
            <a:endParaRPr lang="en-US" sz="4050" b="1" i="1" dirty="0">
              <a:latin typeface="Segoe Print" panose="02000600000000000000" pitchFamily="2" charset="0"/>
            </a:endParaRPr>
          </a:p>
        </p:txBody>
      </p:sp>
      <p:sp>
        <p:nvSpPr>
          <p:cNvPr id="7" name="AutoShape 22"/>
          <p:cNvSpPr>
            <a:spLocks noChangeAspect="1" noChangeArrowheads="1" noTextEdit="1"/>
          </p:cNvSpPr>
          <p:nvPr/>
        </p:nvSpPr>
        <p:spPr bwMode="auto">
          <a:xfrm>
            <a:off x="1737337" y="1777482"/>
            <a:ext cx="4317221" cy="9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2733195" y="1816102"/>
            <a:ext cx="2759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0 w 2"/>
              <a:gd name="T4" fmla="*/ 2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2735954" y="1816102"/>
            <a:ext cx="5517" cy="0"/>
          </a:xfrm>
          <a:custGeom>
            <a:avLst/>
            <a:gdLst>
              <a:gd name="T0" fmla="*/ 0 w 4"/>
              <a:gd name="T1" fmla="*/ 0 w 4"/>
              <a:gd name="T2" fmla="*/ 4 w 4"/>
              <a:gd name="T3" fmla="*/ 4 w 4"/>
              <a:gd name="T4" fmla="*/ 4 w 4"/>
              <a:gd name="T5" fmla="*/ 0 w 4"/>
              <a:gd name="T6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34"/>
          <p:cNvSpPr>
            <a:spLocks/>
          </p:cNvSpPr>
          <p:nvPr/>
        </p:nvSpPr>
        <p:spPr bwMode="auto">
          <a:xfrm>
            <a:off x="5784214" y="2136100"/>
            <a:ext cx="270344" cy="253792"/>
          </a:xfrm>
          <a:custGeom>
            <a:avLst/>
            <a:gdLst>
              <a:gd name="T0" fmla="*/ 12 w 196"/>
              <a:gd name="T1" fmla="*/ 0 h 184"/>
              <a:gd name="T2" fmla="*/ 12 w 196"/>
              <a:gd name="T3" fmla="*/ 0 h 184"/>
              <a:gd name="T4" fmla="*/ 110 w 196"/>
              <a:gd name="T5" fmla="*/ 50 h 184"/>
              <a:gd name="T6" fmla="*/ 196 w 196"/>
              <a:gd name="T7" fmla="*/ 96 h 184"/>
              <a:gd name="T8" fmla="*/ 196 w 196"/>
              <a:gd name="T9" fmla="*/ 96 h 184"/>
              <a:gd name="T10" fmla="*/ 106 w 196"/>
              <a:gd name="T11" fmla="*/ 138 h 184"/>
              <a:gd name="T12" fmla="*/ 0 w 196"/>
              <a:gd name="T13" fmla="*/ 184 h 184"/>
              <a:gd name="T14" fmla="*/ 0 w 196"/>
              <a:gd name="T15" fmla="*/ 184 h 184"/>
              <a:gd name="T16" fmla="*/ 40 w 196"/>
              <a:gd name="T17" fmla="*/ 146 h 184"/>
              <a:gd name="T18" fmla="*/ 40 w 196"/>
              <a:gd name="T19" fmla="*/ 146 h 184"/>
              <a:gd name="T20" fmla="*/ 34 w 196"/>
              <a:gd name="T21" fmla="*/ 134 h 184"/>
              <a:gd name="T22" fmla="*/ 26 w 196"/>
              <a:gd name="T23" fmla="*/ 114 h 184"/>
              <a:gd name="T24" fmla="*/ 18 w 196"/>
              <a:gd name="T25" fmla="*/ 96 h 184"/>
              <a:gd name="T26" fmla="*/ 14 w 196"/>
              <a:gd name="T27" fmla="*/ 92 h 184"/>
              <a:gd name="T28" fmla="*/ 12 w 196"/>
              <a:gd name="T29" fmla="*/ 92 h 184"/>
              <a:gd name="T30" fmla="*/ 12 w 196"/>
              <a:gd name="T31" fmla="*/ 92 h 184"/>
              <a:gd name="T32" fmla="*/ 12 w 196"/>
              <a:gd name="T33" fmla="*/ 92 h 184"/>
              <a:gd name="T34" fmla="*/ 32 w 196"/>
              <a:gd name="T35" fmla="*/ 74 h 184"/>
              <a:gd name="T36" fmla="*/ 44 w 196"/>
              <a:gd name="T37" fmla="*/ 60 h 184"/>
              <a:gd name="T38" fmla="*/ 44 w 196"/>
              <a:gd name="T39" fmla="*/ 60 h 184"/>
              <a:gd name="T40" fmla="*/ 44 w 196"/>
              <a:gd name="T41" fmla="*/ 56 h 184"/>
              <a:gd name="T42" fmla="*/ 42 w 196"/>
              <a:gd name="T43" fmla="*/ 50 h 184"/>
              <a:gd name="T44" fmla="*/ 32 w 196"/>
              <a:gd name="T45" fmla="*/ 32 h 184"/>
              <a:gd name="T46" fmla="*/ 12 w 196"/>
              <a:gd name="T4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6" h="184">
                <a:moveTo>
                  <a:pt x="12" y="0"/>
                </a:moveTo>
                <a:lnTo>
                  <a:pt x="12" y="0"/>
                </a:lnTo>
                <a:lnTo>
                  <a:pt x="110" y="50"/>
                </a:lnTo>
                <a:lnTo>
                  <a:pt x="196" y="96"/>
                </a:lnTo>
                <a:lnTo>
                  <a:pt x="196" y="96"/>
                </a:lnTo>
                <a:lnTo>
                  <a:pt x="106" y="138"/>
                </a:lnTo>
                <a:lnTo>
                  <a:pt x="0" y="184"/>
                </a:lnTo>
                <a:lnTo>
                  <a:pt x="0" y="184"/>
                </a:lnTo>
                <a:lnTo>
                  <a:pt x="40" y="146"/>
                </a:lnTo>
                <a:lnTo>
                  <a:pt x="40" y="146"/>
                </a:lnTo>
                <a:lnTo>
                  <a:pt x="34" y="134"/>
                </a:lnTo>
                <a:lnTo>
                  <a:pt x="26" y="114"/>
                </a:lnTo>
                <a:lnTo>
                  <a:pt x="18" y="96"/>
                </a:lnTo>
                <a:lnTo>
                  <a:pt x="14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32" y="74"/>
                </a:lnTo>
                <a:lnTo>
                  <a:pt x="44" y="60"/>
                </a:lnTo>
                <a:lnTo>
                  <a:pt x="44" y="60"/>
                </a:lnTo>
                <a:lnTo>
                  <a:pt x="44" y="56"/>
                </a:lnTo>
                <a:lnTo>
                  <a:pt x="42" y="50"/>
                </a:lnTo>
                <a:lnTo>
                  <a:pt x="32" y="32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15" y="4191464"/>
            <a:ext cx="7543800" cy="16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455319" y="1504950"/>
            <a:ext cx="7269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Podanie </a:t>
            </a:r>
            <a:r>
              <a:rPr lang="sk-SK" sz="2400" b="1" dirty="0"/>
              <a:t>žiadosti </a:t>
            </a:r>
            <a:endParaRPr lang="sk-SK" sz="2400" dirty="0"/>
          </a:p>
          <a:p>
            <a:r>
              <a:rPr lang="sk-SK" sz="2400" dirty="0"/>
              <a:t>Cez informačný systém na vvgs.ics.upjs.sk </a:t>
            </a:r>
          </a:p>
          <a:p>
            <a:r>
              <a:rPr lang="pl-PL" sz="2400" dirty="0"/>
              <a:t>Elektronicky do </a:t>
            </a:r>
            <a:r>
              <a:rPr lang="pl-PL" sz="2400" b="1" dirty="0"/>
              <a:t>6</a:t>
            </a:r>
            <a:r>
              <a:rPr lang="pl-PL" sz="2400" b="1" dirty="0" smtClean="0"/>
              <a:t>.2.2015 </a:t>
            </a:r>
            <a:r>
              <a:rPr lang="pl-PL" sz="2400" b="1" dirty="0"/>
              <a:t>do 12:00 </a:t>
            </a:r>
            <a:r>
              <a:rPr lang="pl-PL" sz="2400" b="1" dirty="0" smtClean="0"/>
              <a:t>hod.</a:t>
            </a:r>
            <a:endParaRPr lang="pl-PL" sz="2400" dirty="0"/>
          </a:p>
          <a:p>
            <a:pPr lvl="1"/>
            <a:r>
              <a:rPr lang="sk-SK" sz="2400" dirty="0"/>
              <a:t>Finálnu podpísanú papierovú verziu žiadosti odovzdajte riaditeľovi Vášho ústavu, </a:t>
            </a:r>
            <a:r>
              <a:rPr lang="sk-SK" sz="2400" dirty="0" smtClean="0"/>
              <a:t>ktorý: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 </a:t>
            </a:r>
            <a:r>
              <a:rPr lang="sk-SK" sz="2400" dirty="0"/>
              <a:t>p</a:t>
            </a:r>
            <a:r>
              <a:rPr lang="sk-SK" sz="2400" dirty="0" smtClean="0"/>
              <a:t>osúdi </a:t>
            </a:r>
            <a:r>
              <a:rPr lang="sk-SK" sz="2400" dirty="0"/>
              <a:t>reálnosť realizácie projektu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u</a:t>
            </a:r>
            <a:r>
              <a:rPr lang="sk-SK" sz="2400" dirty="0" smtClean="0"/>
              <a:t>rčí </a:t>
            </a:r>
            <a:r>
              <a:rPr lang="sk-SK" sz="2400" dirty="0"/>
              <a:t>jedného oponenta z radov pracovníkov ústavu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/>
              <a:t>o</a:t>
            </a:r>
            <a:r>
              <a:rPr lang="pl-PL" sz="2400" dirty="0" smtClean="0"/>
              <a:t>došle </a:t>
            </a:r>
            <a:r>
              <a:rPr lang="pl-PL" sz="2400" dirty="0"/>
              <a:t>projekty s návrhom na oponentov na </a:t>
            </a:r>
            <a:r>
              <a:rPr lang="sk-SK" sz="2400" dirty="0" smtClean="0"/>
              <a:t>Oddelenie </a:t>
            </a:r>
            <a:r>
              <a:rPr lang="sk-SK" sz="2400" dirty="0"/>
              <a:t>pre vedu a výskum PF </a:t>
            </a:r>
            <a:r>
              <a:rPr lang="sk-SK" sz="2400" dirty="0" smtClean="0"/>
              <a:t>UPJŠ, </a:t>
            </a:r>
          </a:p>
          <a:p>
            <a:pPr lvl="1"/>
            <a:r>
              <a:rPr lang="sk-SK" sz="2400" dirty="0"/>
              <a:t> </a:t>
            </a:r>
            <a:r>
              <a:rPr lang="sk-SK" sz="2400" dirty="0" smtClean="0"/>
              <a:t>   </a:t>
            </a:r>
            <a:r>
              <a:rPr lang="pt-BR" sz="2400" dirty="0" smtClean="0"/>
              <a:t>Šrobárova </a:t>
            </a:r>
            <a:r>
              <a:rPr lang="pt-BR" sz="2400" dirty="0"/>
              <a:t>2, 041 54 Košice</a:t>
            </a:r>
            <a:endParaRPr lang="pl-PL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Postup pri predkladaní žiadosti</a:t>
            </a:r>
            <a:endParaRPr lang="en-US" sz="3000" b="1" dirty="0"/>
          </a:p>
        </p:txBody>
      </p:sp>
      <p:pic>
        <p:nvPicPr>
          <p:cNvPr id="6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5" y="1504950"/>
            <a:ext cx="14192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543458" y="2875782"/>
            <a:ext cx="81651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50" b="1" i="1" dirty="0" smtClean="0">
                <a:latin typeface="Segoe Print" panose="02000600000000000000" pitchFamily="2" charset="0"/>
              </a:rPr>
              <a:t>Ako byť úspešný?</a:t>
            </a:r>
            <a:endParaRPr lang="en-US" sz="4050" b="1" i="1" dirty="0">
              <a:latin typeface="Segoe Print" panose="02000600000000000000" pitchFamily="2" charset="0"/>
            </a:endParaRPr>
          </a:p>
        </p:txBody>
      </p:sp>
      <p:sp>
        <p:nvSpPr>
          <p:cNvPr id="7" name="AutoShape 22"/>
          <p:cNvSpPr>
            <a:spLocks noChangeAspect="1" noChangeArrowheads="1" noTextEdit="1"/>
          </p:cNvSpPr>
          <p:nvPr/>
        </p:nvSpPr>
        <p:spPr bwMode="auto">
          <a:xfrm>
            <a:off x="1737337" y="1777482"/>
            <a:ext cx="4317221" cy="9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2733195" y="1816102"/>
            <a:ext cx="2759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0 w 2"/>
              <a:gd name="T4" fmla="*/ 2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2735954" y="1816102"/>
            <a:ext cx="5517" cy="0"/>
          </a:xfrm>
          <a:custGeom>
            <a:avLst/>
            <a:gdLst>
              <a:gd name="T0" fmla="*/ 0 w 4"/>
              <a:gd name="T1" fmla="*/ 0 w 4"/>
              <a:gd name="T2" fmla="*/ 4 w 4"/>
              <a:gd name="T3" fmla="*/ 4 w 4"/>
              <a:gd name="T4" fmla="*/ 4 w 4"/>
              <a:gd name="T5" fmla="*/ 0 w 4"/>
              <a:gd name="T6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34"/>
          <p:cNvSpPr>
            <a:spLocks/>
          </p:cNvSpPr>
          <p:nvPr/>
        </p:nvSpPr>
        <p:spPr bwMode="auto">
          <a:xfrm>
            <a:off x="5784214" y="2136100"/>
            <a:ext cx="270344" cy="253792"/>
          </a:xfrm>
          <a:custGeom>
            <a:avLst/>
            <a:gdLst>
              <a:gd name="T0" fmla="*/ 12 w 196"/>
              <a:gd name="T1" fmla="*/ 0 h 184"/>
              <a:gd name="T2" fmla="*/ 12 w 196"/>
              <a:gd name="T3" fmla="*/ 0 h 184"/>
              <a:gd name="T4" fmla="*/ 110 w 196"/>
              <a:gd name="T5" fmla="*/ 50 h 184"/>
              <a:gd name="T6" fmla="*/ 196 w 196"/>
              <a:gd name="T7" fmla="*/ 96 h 184"/>
              <a:gd name="T8" fmla="*/ 196 w 196"/>
              <a:gd name="T9" fmla="*/ 96 h 184"/>
              <a:gd name="T10" fmla="*/ 106 w 196"/>
              <a:gd name="T11" fmla="*/ 138 h 184"/>
              <a:gd name="T12" fmla="*/ 0 w 196"/>
              <a:gd name="T13" fmla="*/ 184 h 184"/>
              <a:gd name="T14" fmla="*/ 0 w 196"/>
              <a:gd name="T15" fmla="*/ 184 h 184"/>
              <a:gd name="T16" fmla="*/ 40 w 196"/>
              <a:gd name="T17" fmla="*/ 146 h 184"/>
              <a:gd name="T18" fmla="*/ 40 w 196"/>
              <a:gd name="T19" fmla="*/ 146 h 184"/>
              <a:gd name="T20" fmla="*/ 34 w 196"/>
              <a:gd name="T21" fmla="*/ 134 h 184"/>
              <a:gd name="T22" fmla="*/ 26 w 196"/>
              <a:gd name="T23" fmla="*/ 114 h 184"/>
              <a:gd name="T24" fmla="*/ 18 w 196"/>
              <a:gd name="T25" fmla="*/ 96 h 184"/>
              <a:gd name="T26" fmla="*/ 14 w 196"/>
              <a:gd name="T27" fmla="*/ 92 h 184"/>
              <a:gd name="T28" fmla="*/ 12 w 196"/>
              <a:gd name="T29" fmla="*/ 92 h 184"/>
              <a:gd name="T30" fmla="*/ 12 w 196"/>
              <a:gd name="T31" fmla="*/ 92 h 184"/>
              <a:gd name="T32" fmla="*/ 12 w 196"/>
              <a:gd name="T33" fmla="*/ 92 h 184"/>
              <a:gd name="T34" fmla="*/ 32 w 196"/>
              <a:gd name="T35" fmla="*/ 74 h 184"/>
              <a:gd name="T36" fmla="*/ 44 w 196"/>
              <a:gd name="T37" fmla="*/ 60 h 184"/>
              <a:gd name="T38" fmla="*/ 44 w 196"/>
              <a:gd name="T39" fmla="*/ 60 h 184"/>
              <a:gd name="T40" fmla="*/ 44 w 196"/>
              <a:gd name="T41" fmla="*/ 56 h 184"/>
              <a:gd name="T42" fmla="*/ 42 w 196"/>
              <a:gd name="T43" fmla="*/ 50 h 184"/>
              <a:gd name="T44" fmla="*/ 32 w 196"/>
              <a:gd name="T45" fmla="*/ 32 h 184"/>
              <a:gd name="T46" fmla="*/ 12 w 196"/>
              <a:gd name="T4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6" h="184">
                <a:moveTo>
                  <a:pt x="12" y="0"/>
                </a:moveTo>
                <a:lnTo>
                  <a:pt x="12" y="0"/>
                </a:lnTo>
                <a:lnTo>
                  <a:pt x="110" y="50"/>
                </a:lnTo>
                <a:lnTo>
                  <a:pt x="196" y="96"/>
                </a:lnTo>
                <a:lnTo>
                  <a:pt x="196" y="96"/>
                </a:lnTo>
                <a:lnTo>
                  <a:pt x="106" y="138"/>
                </a:lnTo>
                <a:lnTo>
                  <a:pt x="0" y="184"/>
                </a:lnTo>
                <a:lnTo>
                  <a:pt x="0" y="184"/>
                </a:lnTo>
                <a:lnTo>
                  <a:pt x="40" y="146"/>
                </a:lnTo>
                <a:lnTo>
                  <a:pt x="40" y="146"/>
                </a:lnTo>
                <a:lnTo>
                  <a:pt x="34" y="134"/>
                </a:lnTo>
                <a:lnTo>
                  <a:pt x="26" y="114"/>
                </a:lnTo>
                <a:lnTo>
                  <a:pt x="18" y="96"/>
                </a:lnTo>
                <a:lnTo>
                  <a:pt x="14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32" y="74"/>
                </a:lnTo>
                <a:lnTo>
                  <a:pt x="44" y="60"/>
                </a:lnTo>
                <a:lnTo>
                  <a:pt x="44" y="60"/>
                </a:lnTo>
                <a:lnTo>
                  <a:pt x="44" y="56"/>
                </a:lnTo>
                <a:lnTo>
                  <a:pt x="42" y="50"/>
                </a:lnTo>
                <a:lnTo>
                  <a:pt x="32" y="32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15" y="4191464"/>
            <a:ext cx="7543800" cy="16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02100" y="837167"/>
            <a:ext cx="611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Formálne </a:t>
            </a:r>
            <a:r>
              <a:rPr lang="sk-SK" sz="2400" dirty="0"/>
              <a:t>vieme, ako vyplniť projekt...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Rady </a:t>
            </a:r>
            <a:r>
              <a:rPr lang="sk-SK" sz="2400" dirty="0"/>
              <a:t>a triky, ako byť úspešný pri jeho podaní: </a:t>
            </a:r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</a:t>
            </a:r>
            <a:endParaRPr lang="en-US" sz="3000" b="1" dirty="0"/>
          </a:p>
        </p:txBody>
      </p:sp>
      <p:pic>
        <p:nvPicPr>
          <p:cNvPr id="8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5"/>
          <p:cNvSpPr txBox="1"/>
          <p:nvPr/>
        </p:nvSpPr>
        <p:spPr>
          <a:xfrm>
            <a:off x="1847837" y="2668983"/>
            <a:ext cx="246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Názov projektu</a:t>
            </a:r>
            <a:endParaRPr lang="en-US" sz="2800" b="1" dirty="0"/>
          </a:p>
        </p:txBody>
      </p:sp>
      <p:sp>
        <p:nvSpPr>
          <p:cNvPr id="25" name="Rectangle 25"/>
          <p:cNvSpPr/>
          <p:nvPr/>
        </p:nvSpPr>
        <p:spPr>
          <a:xfrm>
            <a:off x="502100" y="2583920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 26"/>
          <p:cNvSpPr/>
          <p:nvPr/>
        </p:nvSpPr>
        <p:spPr>
          <a:xfrm>
            <a:off x="512623" y="2178377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15"/>
          <p:cNvSpPr txBox="1"/>
          <p:nvPr/>
        </p:nvSpPr>
        <p:spPr>
          <a:xfrm>
            <a:off x="1847838" y="3823690"/>
            <a:ext cx="232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Angličtina</a:t>
            </a:r>
            <a:endParaRPr lang="en-US" sz="2800" b="1" dirty="0"/>
          </a:p>
        </p:txBody>
      </p:sp>
      <p:sp>
        <p:nvSpPr>
          <p:cNvPr id="28" name="Rectangle 25"/>
          <p:cNvSpPr/>
          <p:nvPr/>
        </p:nvSpPr>
        <p:spPr>
          <a:xfrm>
            <a:off x="502100" y="3738627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6"/>
          <p:cNvSpPr/>
          <p:nvPr/>
        </p:nvSpPr>
        <p:spPr>
          <a:xfrm>
            <a:off x="512623" y="3333084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15"/>
          <p:cNvSpPr txBox="1"/>
          <p:nvPr/>
        </p:nvSpPr>
        <p:spPr>
          <a:xfrm>
            <a:off x="1858361" y="5075048"/>
            <a:ext cx="232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Anotácia</a:t>
            </a:r>
            <a:endParaRPr lang="en-US" sz="2800" b="1" dirty="0"/>
          </a:p>
        </p:txBody>
      </p:sp>
      <p:sp>
        <p:nvSpPr>
          <p:cNvPr id="31" name="Rectangle 25"/>
          <p:cNvSpPr/>
          <p:nvPr/>
        </p:nvSpPr>
        <p:spPr>
          <a:xfrm>
            <a:off x="512623" y="4989985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Freeform 26"/>
          <p:cNvSpPr/>
          <p:nvPr/>
        </p:nvSpPr>
        <p:spPr>
          <a:xfrm>
            <a:off x="523146" y="4584442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15"/>
          <p:cNvSpPr txBox="1"/>
          <p:nvPr/>
        </p:nvSpPr>
        <p:spPr>
          <a:xfrm>
            <a:off x="6081938" y="2356861"/>
            <a:ext cx="2518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Predpokladaný prínos</a:t>
            </a:r>
            <a:endParaRPr lang="en-US" sz="2800" b="1" dirty="0"/>
          </a:p>
        </p:txBody>
      </p:sp>
      <p:sp>
        <p:nvSpPr>
          <p:cNvPr id="34" name="Rectangle 25"/>
          <p:cNvSpPr/>
          <p:nvPr/>
        </p:nvSpPr>
        <p:spPr>
          <a:xfrm>
            <a:off x="502100" y="6128993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Freeform 26"/>
          <p:cNvSpPr/>
          <p:nvPr/>
        </p:nvSpPr>
        <p:spPr>
          <a:xfrm>
            <a:off x="512623" y="5723450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15"/>
          <p:cNvSpPr txBox="1"/>
          <p:nvPr/>
        </p:nvSpPr>
        <p:spPr>
          <a:xfrm>
            <a:off x="1817813" y="5852578"/>
            <a:ext cx="2494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Charakteristika projektu</a:t>
            </a:r>
            <a:endParaRPr lang="en-US" sz="2800" b="1" dirty="0"/>
          </a:p>
        </p:txBody>
      </p:sp>
      <p:sp>
        <p:nvSpPr>
          <p:cNvPr id="37" name="Rectangle 25"/>
          <p:cNvSpPr/>
          <p:nvPr/>
        </p:nvSpPr>
        <p:spPr>
          <a:xfrm>
            <a:off x="4867908" y="2555858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Freeform 26"/>
          <p:cNvSpPr/>
          <p:nvPr/>
        </p:nvSpPr>
        <p:spPr>
          <a:xfrm>
            <a:off x="4878431" y="2150315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15"/>
          <p:cNvSpPr txBox="1"/>
          <p:nvPr/>
        </p:nvSpPr>
        <p:spPr>
          <a:xfrm>
            <a:off x="6081938" y="3768014"/>
            <a:ext cx="251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Postup</a:t>
            </a:r>
            <a:endParaRPr lang="en-US" sz="2800" b="1" dirty="0"/>
          </a:p>
        </p:txBody>
      </p:sp>
      <p:sp>
        <p:nvSpPr>
          <p:cNvPr id="40" name="Rectangle 25"/>
          <p:cNvSpPr/>
          <p:nvPr/>
        </p:nvSpPr>
        <p:spPr>
          <a:xfrm>
            <a:off x="4867908" y="3768014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Freeform 26"/>
          <p:cNvSpPr/>
          <p:nvPr/>
        </p:nvSpPr>
        <p:spPr>
          <a:xfrm>
            <a:off x="4878431" y="3362471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TextBox 15"/>
          <p:cNvSpPr txBox="1"/>
          <p:nvPr/>
        </p:nvSpPr>
        <p:spPr>
          <a:xfrm>
            <a:off x="6071415" y="4961923"/>
            <a:ext cx="251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Ostatné časti</a:t>
            </a:r>
            <a:endParaRPr lang="en-US" sz="2800" b="1" dirty="0"/>
          </a:p>
        </p:txBody>
      </p:sp>
      <p:sp>
        <p:nvSpPr>
          <p:cNvPr id="43" name="Rectangle 25"/>
          <p:cNvSpPr/>
          <p:nvPr/>
        </p:nvSpPr>
        <p:spPr>
          <a:xfrm>
            <a:off x="4857385" y="4961923"/>
            <a:ext cx="728360" cy="631793"/>
          </a:xfrm>
          <a:prstGeom prst="rect">
            <a:avLst/>
          </a:prstGeom>
          <a:noFill/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Freeform 26"/>
          <p:cNvSpPr/>
          <p:nvPr/>
        </p:nvSpPr>
        <p:spPr>
          <a:xfrm>
            <a:off x="4867908" y="4556380"/>
            <a:ext cx="1152387" cy="1037336"/>
          </a:xfrm>
          <a:custGeom>
            <a:avLst/>
            <a:gdLst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872343 w 4746172"/>
              <a:gd name="connsiteY5" fmla="*/ 3585029 h 4572000"/>
              <a:gd name="connsiteX6" fmla="*/ 638629 w 4746172"/>
              <a:gd name="connsiteY6" fmla="*/ 2046515 h 4572000"/>
              <a:gd name="connsiteX0" fmla="*/ 638629 w 4746172"/>
              <a:gd name="connsiteY0" fmla="*/ 20465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638629 w 4746172"/>
              <a:gd name="connsiteY6" fmla="*/ 2046515 h 4572000"/>
              <a:gd name="connsiteX0" fmla="*/ 522515 w 4746172"/>
              <a:gd name="connsiteY0" fmla="*/ 1741715 h 4572000"/>
              <a:gd name="connsiteX1" fmla="*/ 0 w 4746172"/>
              <a:gd name="connsiteY1" fmla="*/ 3120572 h 4572000"/>
              <a:gd name="connsiteX2" fmla="*/ 1770743 w 4746172"/>
              <a:gd name="connsiteY2" fmla="*/ 4572000 h 4572000"/>
              <a:gd name="connsiteX3" fmla="*/ 4746172 w 4746172"/>
              <a:gd name="connsiteY3" fmla="*/ 812800 h 4572000"/>
              <a:gd name="connsiteX4" fmla="*/ 3875315 w 4746172"/>
              <a:gd name="connsiteY4" fmla="*/ 0 h 4572000"/>
              <a:gd name="connsiteX5" fmla="*/ 1756228 w 4746172"/>
              <a:gd name="connsiteY5" fmla="*/ 3889829 h 4572000"/>
              <a:gd name="connsiteX6" fmla="*/ 522515 w 4746172"/>
              <a:gd name="connsiteY6" fmla="*/ 1741715 h 4572000"/>
              <a:gd name="connsiteX0" fmla="*/ 522515 w 4746172"/>
              <a:gd name="connsiteY0" fmla="*/ 2104572 h 4934857"/>
              <a:gd name="connsiteX1" fmla="*/ 0 w 4746172"/>
              <a:gd name="connsiteY1" fmla="*/ 3483429 h 4934857"/>
              <a:gd name="connsiteX2" fmla="*/ 1770743 w 4746172"/>
              <a:gd name="connsiteY2" fmla="*/ 4934857 h 4934857"/>
              <a:gd name="connsiteX3" fmla="*/ 4746172 w 4746172"/>
              <a:gd name="connsiteY3" fmla="*/ 1175657 h 4934857"/>
              <a:gd name="connsiteX4" fmla="*/ 4397829 w 4746172"/>
              <a:gd name="connsiteY4" fmla="*/ 0 h 4934857"/>
              <a:gd name="connsiteX5" fmla="*/ 1756228 w 4746172"/>
              <a:gd name="connsiteY5" fmla="*/ 4252686 h 4934857"/>
              <a:gd name="connsiteX6" fmla="*/ 522515 w 4746172"/>
              <a:gd name="connsiteY6" fmla="*/ 2104572 h 4934857"/>
              <a:gd name="connsiteX0" fmla="*/ 522515 w 4746172"/>
              <a:gd name="connsiteY0" fmla="*/ 1654629 h 4484914"/>
              <a:gd name="connsiteX1" fmla="*/ 0 w 4746172"/>
              <a:gd name="connsiteY1" fmla="*/ 3033486 h 4484914"/>
              <a:gd name="connsiteX2" fmla="*/ 1770743 w 4746172"/>
              <a:gd name="connsiteY2" fmla="*/ 4484914 h 4484914"/>
              <a:gd name="connsiteX3" fmla="*/ 4746172 w 4746172"/>
              <a:gd name="connsiteY3" fmla="*/ 725714 h 4484914"/>
              <a:gd name="connsiteX4" fmla="*/ 3860800 w 4746172"/>
              <a:gd name="connsiteY4" fmla="*/ 0 h 4484914"/>
              <a:gd name="connsiteX5" fmla="*/ 1756228 w 4746172"/>
              <a:gd name="connsiteY5" fmla="*/ 3802743 h 4484914"/>
              <a:gd name="connsiteX6" fmla="*/ 522515 w 4746172"/>
              <a:gd name="connsiteY6" fmla="*/ 1654629 h 4484914"/>
              <a:gd name="connsiteX0" fmla="*/ 522515 w 5442858"/>
              <a:gd name="connsiteY0" fmla="*/ 2380343 h 5210628"/>
              <a:gd name="connsiteX1" fmla="*/ 0 w 5442858"/>
              <a:gd name="connsiteY1" fmla="*/ 3759200 h 5210628"/>
              <a:gd name="connsiteX2" fmla="*/ 1770743 w 5442858"/>
              <a:gd name="connsiteY2" fmla="*/ 5210628 h 5210628"/>
              <a:gd name="connsiteX3" fmla="*/ 5442858 w 5442858"/>
              <a:gd name="connsiteY3" fmla="*/ 0 h 5210628"/>
              <a:gd name="connsiteX4" fmla="*/ 3860800 w 5442858"/>
              <a:gd name="connsiteY4" fmla="*/ 725714 h 5210628"/>
              <a:gd name="connsiteX5" fmla="*/ 1756228 w 5442858"/>
              <a:gd name="connsiteY5" fmla="*/ 4528457 h 5210628"/>
              <a:gd name="connsiteX6" fmla="*/ 522515 w 5442858"/>
              <a:gd name="connsiteY6" fmla="*/ 2380343 h 5210628"/>
              <a:gd name="connsiteX0" fmla="*/ 522515 w 4949372"/>
              <a:gd name="connsiteY0" fmla="*/ 1654629 h 4484914"/>
              <a:gd name="connsiteX1" fmla="*/ 0 w 4949372"/>
              <a:gd name="connsiteY1" fmla="*/ 3033486 h 4484914"/>
              <a:gd name="connsiteX2" fmla="*/ 1770743 w 4949372"/>
              <a:gd name="connsiteY2" fmla="*/ 4484914 h 4484914"/>
              <a:gd name="connsiteX3" fmla="*/ 4949372 w 4949372"/>
              <a:gd name="connsiteY3" fmla="*/ 43543 h 4484914"/>
              <a:gd name="connsiteX4" fmla="*/ 3860800 w 4949372"/>
              <a:gd name="connsiteY4" fmla="*/ 0 h 4484914"/>
              <a:gd name="connsiteX5" fmla="*/ 1756228 w 4949372"/>
              <a:gd name="connsiteY5" fmla="*/ 3802743 h 4484914"/>
              <a:gd name="connsiteX6" fmla="*/ 522515 w 4949372"/>
              <a:gd name="connsiteY6" fmla="*/ 1654629 h 4484914"/>
              <a:gd name="connsiteX0" fmla="*/ 522515 w 4949372"/>
              <a:gd name="connsiteY0" fmla="*/ 2307772 h 5138057"/>
              <a:gd name="connsiteX1" fmla="*/ 0 w 4949372"/>
              <a:gd name="connsiteY1" fmla="*/ 3686629 h 5138057"/>
              <a:gd name="connsiteX2" fmla="*/ 1770743 w 4949372"/>
              <a:gd name="connsiteY2" fmla="*/ 5138057 h 5138057"/>
              <a:gd name="connsiteX3" fmla="*/ 4949372 w 4949372"/>
              <a:gd name="connsiteY3" fmla="*/ 696686 h 5138057"/>
              <a:gd name="connsiteX4" fmla="*/ 4441372 w 4949372"/>
              <a:gd name="connsiteY4" fmla="*/ 0 h 5138057"/>
              <a:gd name="connsiteX5" fmla="*/ 1756228 w 4949372"/>
              <a:gd name="connsiteY5" fmla="*/ 4455886 h 5138057"/>
              <a:gd name="connsiteX6" fmla="*/ 522515 w 4949372"/>
              <a:gd name="connsiteY6" fmla="*/ 2307772 h 5138057"/>
              <a:gd name="connsiteX0" fmla="*/ 522515 w 4949372"/>
              <a:gd name="connsiteY0" fmla="*/ 2554515 h 5384800"/>
              <a:gd name="connsiteX1" fmla="*/ 0 w 4949372"/>
              <a:gd name="connsiteY1" fmla="*/ 3933372 h 5384800"/>
              <a:gd name="connsiteX2" fmla="*/ 1770743 w 4949372"/>
              <a:gd name="connsiteY2" fmla="*/ 5384800 h 5384800"/>
              <a:gd name="connsiteX3" fmla="*/ 4949372 w 4949372"/>
              <a:gd name="connsiteY3" fmla="*/ 943429 h 5384800"/>
              <a:gd name="connsiteX4" fmla="*/ 4078515 w 4949372"/>
              <a:gd name="connsiteY4" fmla="*/ 0 h 5384800"/>
              <a:gd name="connsiteX5" fmla="*/ 1756228 w 4949372"/>
              <a:gd name="connsiteY5" fmla="*/ 4702629 h 5384800"/>
              <a:gd name="connsiteX6" fmla="*/ 522515 w 4949372"/>
              <a:gd name="connsiteY6" fmla="*/ 2554515 h 5384800"/>
              <a:gd name="connsiteX0" fmla="*/ 522515 w 4949372"/>
              <a:gd name="connsiteY0" fmla="*/ 1698172 h 4528457"/>
              <a:gd name="connsiteX1" fmla="*/ 0 w 4949372"/>
              <a:gd name="connsiteY1" fmla="*/ 3077029 h 4528457"/>
              <a:gd name="connsiteX2" fmla="*/ 1770743 w 4949372"/>
              <a:gd name="connsiteY2" fmla="*/ 4528457 h 4528457"/>
              <a:gd name="connsiteX3" fmla="*/ 4949372 w 4949372"/>
              <a:gd name="connsiteY3" fmla="*/ 87086 h 4528457"/>
              <a:gd name="connsiteX4" fmla="*/ 3280229 w 4949372"/>
              <a:gd name="connsiteY4" fmla="*/ 0 h 4528457"/>
              <a:gd name="connsiteX5" fmla="*/ 1756228 w 4949372"/>
              <a:gd name="connsiteY5" fmla="*/ 3846286 h 4528457"/>
              <a:gd name="connsiteX6" fmla="*/ 522515 w 4949372"/>
              <a:gd name="connsiteY6" fmla="*/ 1698172 h 4528457"/>
              <a:gd name="connsiteX0" fmla="*/ 522515 w 4034972"/>
              <a:gd name="connsiteY0" fmla="*/ 1698172 h 4528457"/>
              <a:gd name="connsiteX1" fmla="*/ 0 w 4034972"/>
              <a:gd name="connsiteY1" fmla="*/ 3077029 h 4528457"/>
              <a:gd name="connsiteX2" fmla="*/ 1770743 w 4034972"/>
              <a:gd name="connsiteY2" fmla="*/ 4528457 h 4528457"/>
              <a:gd name="connsiteX3" fmla="*/ 4034972 w 4034972"/>
              <a:gd name="connsiteY3" fmla="*/ 1117600 h 4528457"/>
              <a:gd name="connsiteX4" fmla="*/ 3280229 w 4034972"/>
              <a:gd name="connsiteY4" fmla="*/ 0 h 4528457"/>
              <a:gd name="connsiteX5" fmla="*/ 1756228 w 4034972"/>
              <a:gd name="connsiteY5" fmla="*/ 3846286 h 4528457"/>
              <a:gd name="connsiteX6" fmla="*/ 522515 w 4034972"/>
              <a:gd name="connsiteY6" fmla="*/ 1698172 h 4528457"/>
              <a:gd name="connsiteX0" fmla="*/ 522515 w 4238172"/>
              <a:gd name="connsiteY0" fmla="*/ 1698172 h 4528457"/>
              <a:gd name="connsiteX1" fmla="*/ 0 w 4238172"/>
              <a:gd name="connsiteY1" fmla="*/ 3077029 h 4528457"/>
              <a:gd name="connsiteX2" fmla="*/ 1770743 w 4238172"/>
              <a:gd name="connsiteY2" fmla="*/ 4528457 h 4528457"/>
              <a:gd name="connsiteX3" fmla="*/ 4238172 w 4238172"/>
              <a:gd name="connsiteY3" fmla="*/ 754743 h 4528457"/>
              <a:gd name="connsiteX4" fmla="*/ 3280229 w 4238172"/>
              <a:gd name="connsiteY4" fmla="*/ 0 h 4528457"/>
              <a:gd name="connsiteX5" fmla="*/ 1756228 w 4238172"/>
              <a:gd name="connsiteY5" fmla="*/ 3846286 h 4528457"/>
              <a:gd name="connsiteX6" fmla="*/ 522515 w 4238172"/>
              <a:gd name="connsiteY6" fmla="*/ 1698172 h 4528457"/>
              <a:gd name="connsiteX0" fmla="*/ 522515 w 4383315"/>
              <a:gd name="connsiteY0" fmla="*/ 1698172 h 4528457"/>
              <a:gd name="connsiteX1" fmla="*/ 0 w 4383315"/>
              <a:gd name="connsiteY1" fmla="*/ 3077029 h 4528457"/>
              <a:gd name="connsiteX2" fmla="*/ 1770743 w 4383315"/>
              <a:gd name="connsiteY2" fmla="*/ 4528457 h 4528457"/>
              <a:gd name="connsiteX3" fmla="*/ 4383315 w 4383315"/>
              <a:gd name="connsiteY3" fmla="*/ 783772 h 4528457"/>
              <a:gd name="connsiteX4" fmla="*/ 3280229 w 4383315"/>
              <a:gd name="connsiteY4" fmla="*/ 0 h 4528457"/>
              <a:gd name="connsiteX5" fmla="*/ 1756228 w 4383315"/>
              <a:gd name="connsiteY5" fmla="*/ 3846286 h 4528457"/>
              <a:gd name="connsiteX6" fmla="*/ 522515 w 4383315"/>
              <a:gd name="connsiteY6" fmla="*/ 1698172 h 4528457"/>
              <a:gd name="connsiteX0" fmla="*/ 522515 w 4325258"/>
              <a:gd name="connsiteY0" fmla="*/ 1698172 h 4528457"/>
              <a:gd name="connsiteX1" fmla="*/ 0 w 4325258"/>
              <a:gd name="connsiteY1" fmla="*/ 3077029 h 4528457"/>
              <a:gd name="connsiteX2" fmla="*/ 1770743 w 4325258"/>
              <a:gd name="connsiteY2" fmla="*/ 4528457 h 4528457"/>
              <a:gd name="connsiteX3" fmla="*/ 4325258 w 4325258"/>
              <a:gd name="connsiteY3" fmla="*/ 595086 h 4528457"/>
              <a:gd name="connsiteX4" fmla="*/ 3280229 w 4325258"/>
              <a:gd name="connsiteY4" fmla="*/ 0 h 4528457"/>
              <a:gd name="connsiteX5" fmla="*/ 1756228 w 4325258"/>
              <a:gd name="connsiteY5" fmla="*/ 3846286 h 4528457"/>
              <a:gd name="connsiteX6" fmla="*/ 522515 w 4325258"/>
              <a:gd name="connsiteY6" fmla="*/ 1698172 h 4528457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325258"/>
              <a:gd name="connsiteY0" fmla="*/ 1741715 h 4572000"/>
              <a:gd name="connsiteX1" fmla="*/ 0 w 4325258"/>
              <a:gd name="connsiteY1" fmla="*/ 3120572 h 4572000"/>
              <a:gd name="connsiteX2" fmla="*/ 1770743 w 4325258"/>
              <a:gd name="connsiteY2" fmla="*/ 4572000 h 4572000"/>
              <a:gd name="connsiteX3" fmla="*/ 4325258 w 4325258"/>
              <a:gd name="connsiteY3" fmla="*/ 638629 h 4572000"/>
              <a:gd name="connsiteX4" fmla="*/ 3280229 w 4325258"/>
              <a:gd name="connsiteY4" fmla="*/ 0 h 4572000"/>
              <a:gd name="connsiteX5" fmla="*/ 1756228 w 4325258"/>
              <a:gd name="connsiteY5" fmla="*/ 3889829 h 4572000"/>
              <a:gd name="connsiteX6" fmla="*/ 522515 w 4325258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615544"/>
              <a:gd name="connsiteY0" fmla="*/ 1741715 h 4572000"/>
              <a:gd name="connsiteX1" fmla="*/ 0 w 4615544"/>
              <a:gd name="connsiteY1" fmla="*/ 3120572 h 4572000"/>
              <a:gd name="connsiteX2" fmla="*/ 1770743 w 4615544"/>
              <a:gd name="connsiteY2" fmla="*/ 4572000 h 4572000"/>
              <a:gd name="connsiteX3" fmla="*/ 4615544 w 4615544"/>
              <a:gd name="connsiteY3" fmla="*/ 856343 h 4572000"/>
              <a:gd name="connsiteX4" fmla="*/ 3280229 w 4615544"/>
              <a:gd name="connsiteY4" fmla="*/ 0 h 4572000"/>
              <a:gd name="connsiteX5" fmla="*/ 1756228 w 4615544"/>
              <a:gd name="connsiteY5" fmla="*/ 3889829 h 4572000"/>
              <a:gd name="connsiteX6" fmla="*/ 522515 w 4615544"/>
              <a:gd name="connsiteY6" fmla="*/ 1741715 h 4572000"/>
              <a:gd name="connsiteX0" fmla="*/ 522515 w 4557487"/>
              <a:gd name="connsiteY0" fmla="*/ 1741715 h 4572000"/>
              <a:gd name="connsiteX1" fmla="*/ 0 w 4557487"/>
              <a:gd name="connsiteY1" fmla="*/ 3120572 h 4572000"/>
              <a:gd name="connsiteX2" fmla="*/ 1770743 w 4557487"/>
              <a:gd name="connsiteY2" fmla="*/ 4572000 h 4572000"/>
              <a:gd name="connsiteX3" fmla="*/ 4557487 w 4557487"/>
              <a:gd name="connsiteY3" fmla="*/ 667657 h 4572000"/>
              <a:gd name="connsiteX4" fmla="*/ 3280229 w 4557487"/>
              <a:gd name="connsiteY4" fmla="*/ 0 h 4572000"/>
              <a:gd name="connsiteX5" fmla="*/ 1756228 w 4557487"/>
              <a:gd name="connsiteY5" fmla="*/ 3889829 h 4572000"/>
              <a:gd name="connsiteX6" fmla="*/ 522515 w 4557487"/>
              <a:gd name="connsiteY6" fmla="*/ 1741715 h 4572000"/>
              <a:gd name="connsiteX0" fmla="*/ 522515 w 4673602"/>
              <a:gd name="connsiteY0" fmla="*/ 1822594 h 4652879"/>
              <a:gd name="connsiteX1" fmla="*/ 0 w 4673602"/>
              <a:gd name="connsiteY1" fmla="*/ 3201451 h 4652879"/>
              <a:gd name="connsiteX2" fmla="*/ 1770743 w 4673602"/>
              <a:gd name="connsiteY2" fmla="*/ 4652879 h 4652879"/>
              <a:gd name="connsiteX3" fmla="*/ 4673602 w 4673602"/>
              <a:gd name="connsiteY3" fmla="*/ 429222 h 4652879"/>
              <a:gd name="connsiteX4" fmla="*/ 3280229 w 4673602"/>
              <a:gd name="connsiteY4" fmla="*/ 80879 h 4652879"/>
              <a:gd name="connsiteX5" fmla="*/ 1756228 w 4673602"/>
              <a:gd name="connsiteY5" fmla="*/ 3970708 h 4652879"/>
              <a:gd name="connsiteX6" fmla="*/ 522515 w 4673602"/>
              <a:gd name="connsiteY6" fmla="*/ 1822594 h 4652879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836353 h 4666638"/>
              <a:gd name="connsiteX1" fmla="*/ 0 w 4673602"/>
              <a:gd name="connsiteY1" fmla="*/ 3215210 h 4666638"/>
              <a:gd name="connsiteX2" fmla="*/ 1770743 w 4673602"/>
              <a:gd name="connsiteY2" fmla="*/ 4666638 h 4666638"/>
              <a:gd name="connsiteX3" fmla="*/ 4673602 w 4673602"/>
              <a:gd name="connsiteY3" fmla="*/ 442981 h 4666638"/>
              <a:gd name="connsiteX4" fmla="*/ 3280229 w 4673602"/>
              <a:gd name="connsiteY4" fmla="*/ 94638 h 4666638"/>
              <a:gd name="connsiteX5" fmla="*/ 1756228 w 4673602"/>
              <a:gd name="connsiteY5" fmla="*/ 3984467 h 4666638"/>
              <a:gd name="connsiteX6" fmla="*/ 522515 w 4673602"/>
              <a:gd name="connsiteY6" fmla="*/ 1836353 h 4666638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56228 w 4673602"/>
              <a:gd name="connsiteY5" fmla="*/ 3889829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  <a:gd name="connsiteX0" fmla="*/ 522515 w 4673602"/>
              <a:gd name="connsiteY0" fmla="*/ 1741715 h 4572000"/>
              <a:gd name="connsiteX1" fmla="*/ 0 w 4673602"/>
              <a:gd name="connsiteY1" fmla="*/ 3120572 h 4572000"/>
              <a:gd name="connsiteX2" fmla="*/ 1770743 w 4673602"/>
              <a:gd name="connsiteY2" fmla="*/ 4572000 h 4572000"/>
              <a:gd name="connsiteX3" fmla="*/ 4673602 w 4673602"/>
              <a:gd name="connsiteY3" fmla="*/ 348343 h 4572000"/>
              <a:gd name="connsiteX4" fmla="*/ 3280229 w 4673602"/>
              <a:gd name="connsiteY4" fmla="*/ 0 h 4572000"/>
              <a:gd name="connsiteX5" fmla="*/ 1727200 w 4673602"/>
              <a:gd name="connsiteY5" fmla="*/ 3439886 h 4572000"/>
              <a:gd name="connsiteX6" fmla="*/ 522515 w 4673602"/>
              <a:gd name="connsiteY6" fmla="*/ 17417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602" h="4572000">
                <a:moveTo>
                  <a:pt x="522515" y="1741715"/>
                </a:moveTo>
                <a:cubicBezTo>
                  <a:pt x="478972" y="2302934"/>
                  <a:pt x="420914" y="2588381"/>
                  <a:pt x="0" y="3120572"/>
                </a:cubicBezTo>
                <a:cubicBezTo>
                  <a:pt x="616676" y="3403996"/>
                  <a:pt x="988774" y="3607703"/>
                  <a:pt x="1770743" y="4572000"/>
                </a:cubicBezTo>
                <a:cubicBezTo>
                  <a:pt x="2244877" y="3144762"/>
                  <a:pt x="2689982" y="1644953"/>
                  <a:pt x="4673602" y="348343"/>
                </a:cubicBezTo>
                <a:lnTo>
                  <a:pt x="3280229" y="0"/>
                </a:lnTo>
                <a:cubicBezTo>
                  <a:pt x="1988458" y="1412725"/>
                  <a:pt x="2162628" y="1867504"/>
                  <a:pt x="1727200" y="3439886"/>
                </a:cubicBezTo>
                <a:cubicBezTo>
                  <a:pt x="1533676" y="2854477"/>
                  <a:pt x="1499809" y="2602896"/>
                  <a:pt x="522515" y="17417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804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/>
      <p:bldP spid="29" grpId="0" animBg="1"/>
      <p:bldP spid="30" grpId="0"/>
      <p:bldP spid="32" grpId="0" animBg="1"/>
      <p:bldP spid="33" grpId="0"/>
      <p:bldP spid="35" grpId="0" animBg="1"/>
      <p:bldP spid="36" grpId="0"/>
      <p:bldP spid="38" grpId="0" animBg="1"/>
      <p:bldP spid="39" grpId="0"/>
      <p:bldP spid="41" grpId="0" animBg="1"/>
      <p:bldP spid="42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298584" y="1690689"/>
            <a:ext cx="6115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b="1" dirty="0" smtClean="0">
                <a:solidFill>
                  <a:srgbClr val="FF0000"/>
                </a:solidFill>
              </a:rPr>
              <a:t>Názov </a:t>
            </a:r>
            <a:r>
              <a:rPr lang="sk-SK" sz="2400" b="1" dirty="0">
                <a:solidFill>
                  <a:srgbClr val="FF0000"/>
                </a:solidFill>
              </a:rPr>
              <a:t>projektu: </a:t>
            </a:r>
            <a:endParaRPr lang="sk-SK" sz="24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stručný</a:t>
            </a:r>
            <a:r>
              <a:rPr lang="sk-SK" sz="2400" dirty="0"/>
              <a:t>, výstižný (niečo hovorí!), odvíjajúci sa od cieľov projektu: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/>
              <a:t>z</a:t>
            </a:r>
            <a:r>
              <a:rPr lang="sk-SK" sz="2400" b="1" dirty="0" smtClean="0"/>
              <a:t>le</a:t>
            </a:r>
            <a:r>
              <a:rPr lang="sk-SK" sz="2400" b="1" dirty="0"/>
              <a:t>: </a:t>
            </a:r>
            <a:r>
              <a:rPr lang="sk-SK" sz="2400" strike="sngStrike" dirty="0"/>
              <a:t>Príspevok k poznaniu niektorých populačných charakteristík vybraného druhu rastlín a možnosti ich využitia v teórii a praxi.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 smtClean="0"/>
              <a:t>dobre</a:t>
            </a:r>
            <a:r>
              <a:rPr lang="sk-SK" sz="2400" b="1" dirty="0"/>
              <a:t>: </a:t>
            </a:r>
            <a:r>
              <a:rPr lang="sk-SK" sz="2400" dirty="0" err="1"/>
              <a:t>Apomiktická</a:t>
            </a:r>
            <a:r>
              <a:rPr lang="sk-SK" sz="2400" dirty="0"/>
              <a:t> reprodukcia ľubovníka bodkovaného (</a:t>
            </a:r>
            <a:r>
              <a:rPr lang="sk-SK" sz="2400" i="1" dirty="0" err="1"/>
              <a:t>Hypericum</a:t>
            </a:r>
            <a:r>
              <a:rPr lang="sk-SK" sz="2400" i="1" dirty="0"/>
              <a:t> </a:t>
            </a:r>
            <a:r>
              <a:rPr lang="sk-SK" sz="2400" i="1" dirty="0" err="1"/>
              <a:t>perforatum</a:t>
            </a:r>
            <a:r>
              <a:rPr lang="sk-SK" sz="2400" i="1" dirty="0"/>
              <a:t> </a:t>
            </a:r>
            <a:r>
              <a:rPr lang="sk-SK" sz="2400" dirty="0"/>
              <a:t>L.) a jej využitie pri šľachtení. </a:t>
            </a:r>
          </a:p>
          <a:p>
            <a:pPr algn="just"/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– názov projektu</a:t>
            </a:r>
            <a:endParaRPr lang="en-US" sz="3000" b="1" dirty="0"/>
          </a:p>
        </p:txBody>
      </p:sp>
      <p:pic>
        <p:nvPicPr>
          <p:cNvPr id="7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17" y="696286"/>
            <a:ext cx="2625754" cy="2625754"/>
          </a:xfrm>
          <a:prstGeom prst="rect">
            <a:avLst/>
          </a:prstGeom>
        </p:spPr>
      </p:pic>
      <p:pic>
        <p:nvPicPr>
          <p:cNvPr id="8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439537" y="2068194"/>
            <a:ext cx="63169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FF0000"/>
                </a:solidFill>
              </a:rPr>
              <a:t>Angličtina</a:t>
            </a:r>
            <a:r>
              <a:rPr lang="pt-BR" sz="2400" dirty="0" smtClean="0"/>
              <a:t> </a:t>
            </a:r>
            <a:r>
              <a:rPr lang="pt-BR" sz="2400" dirty="0"/>
              <a:t>v názve a anotácii </a:t>
            </a:r>
            <a:endParaRPr lang="sk-SK" sz="2400" dirty="0" smtClean="0"/>
          </a:p>
          <a:p>
            <a:pPr algn="just"/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pokiaľ </a:t>
            </a:r>
            <a:r>
              <a:rPr lang="sk-SK" sz="2400" dirty="0"/>
              <a:t>nemáte štátnicu a nerobili ste zatiaľ veľa odborného anglického textu, nespoliehať sa, že moja angličtina je dobrá, dajte si ju skontrolovať</a:t>
            </a:r>
            <a:r>
              <a:rPr lang="sk-SK" sz="2400" dirty="0" smtClean="0"/>
              <a:t>!</a:t>
            </a:r>
          </a:p>
          <a:p>
            <a:pPr algn="just"/>
            <a:r>
              <a:rPr lang="sk-SK" sz="2400" dirty="0" smtClean="0"/>
              <a:t> </a:t>
            </a: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posudzovateľ </a:t>
            </a:r>
            <a:r>
              <a:rPr lang="sk-SK" sz="2400" dirty="0"/>
              <a:t>určite strhne body za formálnu stránku navrhovaného projektu, ak angličtina nie je v poriadku</a:t>
            </a:r>
          </a:p>
          <a:p>
            <a:pPr algn="just"/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- angličtina</a:t>
            </a:r>
            <a:endParaRPr lang="en-US" sz="3000" b="1" dirty="0"/>
          </a:p>
        </p:txBody>
      </p:sp>
      <p:pic>
        <p:nvPicPr>
          <p:cNvPr id="8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17" y="696286"/>
            <a:ext cx="2625754" cy="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368230" y="1673911"/>
            <a:ext cx="60232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Anotácia </a:t>
            </a:r>
          </a:p>
          <a:p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 smtClean="0"/>
              <a:t>nemá </a:t>
            </a:r>
            <a:r>
              <a:rPr lang="pl-PL" sz="2400" dirty="0"/>
              <a:t>byť literárnym prehľadom ani prehľadom metód a podobne...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má </a:t>
            </a:r>
            <a:r>
              <a:rPr lang="sk-SK" sz="2400" dirty="0"/>
              <a:t>zahŕňať veľmi stručne stav problematiky a aké vedecké otázky z tohto stavu vyplývajú, uviesť jasne ciele projektu a stručne metódy, ktorými sa dospeje k vyriešeniu otázok a čo sa očakáva ako výsledok projektu, prípadne očakávané aplikácie výsledkov.</a:t>
            </a:r>
          </a:p>
          <a:p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- anotácia</a:t>
            </a:r>
            <a:endParaRPr lang="en-US" sz="3000" b="1" dirty="0"/>
          </a:p>
        </p:txBody>
      </p:sp>
      <p:pic>
        <p:nvPicPr>
          <p:cNvPr id="6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17" y="696286"/>
            <a:ext cx="2625754" cy="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306972" y="1095071"/>
            <a:ext cx="68370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Súčasný </a:t>
            </a:r>
            <a:r>
              <a:rPr lang="sk-SK" sz="2400" b="1" dirty="0">
                <a:solidFill>
                  <a:srgbClr val="FF0000"/>
                </a:solidFill>
              </a:rPr>
              <a:t>stav </a:t>
            </a:r>
            <a:r>
              <a:rPr lang="sk-SK" sz="2400" b="1" dirty="0" smtClean="0">
                <a:solidFill>
                  <a:srgbClr val="FF0000"/>
                </a:solidFill>
              </a:rPr>
              <a:t>problematiky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niečo </a:t>
            </a:r>
            <a:r>
              <a:rPr lang="sk-SK" sz="2400" dirty="0"/>
              <a:t>ako „literárny prehľad“ vo Vašej diplomovke alebo PhD. </a:t>
            </a:r>
            <a:r>
              <a:rPr lang="sk-SK" sz="2400" dirty="0" smtClean="0"/>
              <a:t>práci.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Nielen </a:t>
            </a:r>
            <a:r>
              <a:rPr lang="sk-SK" sz="2400" dirty="0"/>
              <a:t>zhodnotiť dnešný stav, ale aj príslušne citovať zdroje. </a:t>
            </a: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Citácie </a:t>
            </a:r>
            <a:r>
              <a:rPr lang="sk-SK" sz="2400" dirty="0"/>
              <a:t>zdrojov potom uvediete v na to určenej časti formuláru</a:t>
            </a:r>
            <a:r>
              <a:rPr lang="sk-SK" sz="2400" dirty="0" smtClean="0"/>
              <a:t>.</a:t>
            </a:r>
          </a:p>
          <a:p>
            <a:endParaRPr lang="sk-SK" sz="2400" dirty="0" smtClean="0"/>
          </a:p>
          <a:p>
            <a:r>
              <a:rPr lang="sk-SK" sz="2400" b="1" dirty="0">
                <a:solidFill>
                  <a:srgbClr val="FF0000"/>
                </a:solidFill>
              </a:rPr>
              <a:t>Ciele </a:t>
            </a:r>
            <a:r>
              <a:rPr lang="sk-SK" sz="2400" b="1" dirty="0" smtClean="0">
                <a:solidFill>
                  <a:srgbClr val="FF0000"/>
                </a:solidFill>
              </a:rPr>
              <a:t>projektu </a:t>
            </a:r>
            <a:endParaRPr lang="sk-SK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výskumný </a:t>
            </a:r>
            <a:r>
              <a:rPr lang="sk-SK" sz="2400" dirty="0"/>
              <a:t>aspekt, jasnosť </a:t>
            </a:r>
            <a:r>
              <a:rPr lang="sk-SK" sz="2400" dirty="0" smtClean="0"/>
              <a:t>stanovenia 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p</a:t>
            </a:r>
            <a:r>
              <a:rPr lang="sk-SK" sz="2400" dirty="0" smtClean="0"/>
              <a:t>ríklady</a:t>
            </a:r>
            <a:r>
              <a:rPr lang="sk-SK" sz="24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z</a:t>
            </a:r>
            <a:r>
              <a:rPr lang="sk-SK" sz="2400" dirty="0" smtClean="0"/>
              <a:t>istiť </a:t>
            </a:r>
            <a:r>
              <a:rPr lang="sk-SK" sz="2400" dirty="0"/>
              <a:t>zastúpenie sterilných rastlín v populáciách...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u</a:t>
            </a:r>
            <a:r>
              <a:rPr lang="sk-SK" sz="2400" dirty="0" smtClean="0"/>
              <a:t>robiť </a:t>
            </a:r>
            <a:r>
              <a:rPr lang="sk-SK" sz="2400" dirty="0"/>
              <a:t>matematický dôkaz tvrdenia...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v</a:t>
            </a:r>
            <a:r>
              <a:rPr lang="sk-SK" sz="2400" dirty="0" smtClean="0"/>
              <a:t>yhodnotiť </a:t>
            </a:r>
            <a:r>
              <a:rPr lang="sk-SK" sz="2400" dirty="0"/>
              <a:t>funkčnosť modelu...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– charakteristika projektu</a:t>
            </a:r>
            <a:endParaRPr lang="en-US" sz="3000" b="1" dirty="0"/>
          </a:p>
        </p:txBody>
      </p:sp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17" y="696286"/>
            <a:ext cx="2625754" cy="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961314" y="1254462"/>
            <a:ext cx="59729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b="1" dirty="0" smtClean="0">
                <a:solidFill>
                  <a:srgbClr val="FF0000"/>
                </a:solidFill>
              </a:rPr>
              <a:t>Predpokladaný prínos</a:t>
            </a:r>
            <a:endParaRPr lang="sk-SK" sz="2400" b="1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Uveďte </a:t>
            </a:r>
            <a:r>
              <a:rPr lang="sk-SK" sz="2400" dirty="0"/>
              <a:t>predpokladaný vlastný prínos, ktorý charakterizuje Váš projekt, ako aj exaktne to, čo nového Váš projekt prináša oproti existujúcemu projektu, na ktorý je naviazaný, </a:t>
            </a:r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napr</a:t>
            </a:r>
            <a:r>
              <a:rPr lang="sk-SK" sz="2400" dirty="0"/>
              <a:t>. Pri riešení projektu VEGA sme zistili, že študovaný fenomén sa vyskytuje aj v inej skupine modelov, na ktoré pôvodný projekt nie je zameraný a chceme túto skupinu preštudovať v predkladanom projekte. (ale uviesť konkrétnejšie než tento príklad </a:t>
            </a:r>
            <a:r>
              <a:rPr lang="sk-SK" sz="2400" dirty="0" smtClean="0"/>
              <a:t> </a:t>
            </a:r>
            <a:r>
              <a:rPr lang="sk-SK" sz="240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– predpokladaný prínos</a:t>
            </a:r>
            <a:endParaRPr lang="en-US" sz="3000" b="1" dirty="0"/>
          </a:p>
        </p:txBody>
      </p:sp>
      <p:pic>
        <p:nvPicPr>
          <p:cNvPr id="6" name="Picture 2" descr="C:\Users\Admin\Downloads\numbers_in_open_head_800_clr_1276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9" y="3726305"/>
            <a:ext cx="2350023" cy="27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17" y="696286"/>
            <a:ext cx="2625754" cy="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996225" y="696287"/>
            <a:ext cx="69803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100" b="1" dirty="0">
                <a:solidFill>
                  <a:srgbClr val="FF0000"/>
                </a:solidFill>
              </a:rPr>
              <a:t>Postup na dosiahnutie </a:t>
            </a:r>
            <a:r>
              <a:rPr lang="sk-SK" sz="2100" b="1" dirty="0" smtClean="0">
                <a:solidFill>
                  <a:srgbClr val="FF0000"/>
                </a:solidFill>
              </a:rPr>
              <a:t>cieľov</a:t>
            </a:r>
            <a:endParaRPr lang="sk-SK" sz="21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1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100" dirty="0"/>
              <a:t>V tejto časti rozviesť aj podrobnejšie metodiky (v našom príklade zberu materiálu, </a:t>
            </a:r>
            <a:r>
              <a:rPr lang="sk-SK" sz="2100" dirty="0" err="1"/>
              <a:t>cytometrických</a:t>
            </a:r>
            <a:r>
              <a:rPr lang="sk-SK" sz="2100" dirty="0"/>
              <a:t> meraní, štatistického hodnotenia atď</a:t>
            </a:r>
            <a:r>
              <a:rPr lang="sk-SK" sz="2100" dirty="0" smtClean="0"/>
              <a:t>. Kto </a:t>
            </a:r>
            <a:r>
              <a:rPr lang="sk-SK" sz="2100" dirty="0"/>
              <a:t>je zodpovedný a aké má skúsenosti s uvedenou metodikou a pod.)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 smtClean="0"/>
              <a:t>Príklad:</a:t>
            </a:r>
            <a:endParaRPr lang="sk-SK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/>
              <a:t>apríl – jún </a:t>
            </a:r>
            <a:r>
              <a:rPr lang="sk-SK" sz="2100" dirty="0" smtClean="0"/>
              <a:t>2015 </a:t>
            </a:r>
            <a:r>
              <a:rPr lang="sk-SK" sz="2100" dirty="0"/>
              <a:t>terénne práce, zber biologického materiálu v Srbsku a Chorvátsku (zodpovední: </a:t>
            </a:r>
            <a:r>
              <a:rPr lang="sk-SK" sz="2100" dirty="0" smtClean="0"/>
              <a:t>Martin Zelenka, Alena Petríková)</a:t>
            </a:r>
            <a:endParaRPr lang="sk-SK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/>
              <a:t>júl – december </a:t>
            </a:r>
            <a:r>
              <a:rPr lang="sk-SK" sz="2100" dirty="0" smtClean="0"/>
              <a:t>2015 </a:t>
            </a:r>
            <a:r>
              <a:rPr lang="sk-SK" sz="2100" dirty="0" err="1"/>
              <a:t>cytometrické</a:t>
            </a:r>
            <a:r>
              <a:rPr lang="sk-SK" sz="2100" dirty="0"/>
              <a:t> merania zozbieraného materiálu (</a:t>
            </a:r>
            <a:r>
              <a:rPr lang="sk-SK" sz="2100" dirty="0" smtClean="0"/>
              <a:t>zodpovední: </a:t>
            </a:r>
            <a:r>
              <a:rPr lang="sk-SK" sz="2100" dirty="0"/>
              <a:t>Janka Hlavatá, </a:t>
            </a:r>
            <a:r>
              <a:rPr lang="sk-SK" sz="2100" dirty="0" smtClean="0"/>
              <a:t>Anton Hlinka)</a:t>
            </a:r>
            <a:endParaRPr lang="sk-SK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/>
              <a:t>január – apríl </a:t>
            </a:r>
            <a:r>
              <a:rPr lang="sk-SK" sz="2100" dirty="0" smtClean="0"/>
              <a:t>2016 </a:t>
            </a:r>
            <a:r>
              <a:rPr lang="sk-SK" sz="2100" dirty="0"/>
              <a:t>štatistické hodnotenie výsledkov metódami </a:t>
            </a:r>
            <a:r>
              <a:rPr lang="sk-SK" sz="2100" dirty="0" err="1"/>
              <a:t>multivariačnej</a:t>
            </a:r>
            <a:r>
              <a:rPr lang="sk-SK" sz="2100" dirty="0"/>
              <a:t> analýzy (</a:t>
            </a:r>
            <a:r>
              <a:rPr lang="sk-SK" sz="2100" dirty="0" smtClean="0"/>
              <a:t>zodpovedná: Alena Petríková)</a:t>
            </a:r>
            <a:endParaRPr lang="sk-SK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 err="1"/>
              <a:t>máj-jún</a:t>
            </a:r>
            <a:r>
              <a:rPr lang="sk-SK" sz="2100" dirty="0"/>
              <a:t> </a:t>
            </a:r>
            <a:r>
              <a:rPr lang="sk-SK" sz="2100" dirty="0" smtClean="0"/>
              <a:t>2016 </a:t>
            </a:r>
            <a:r>
              <a:rPr lang="sk-SK" sz="2100" dirty="0"/>
              <a:t>príprava a zaslanie publikácie do tlače (zodpovedný: </a:t>
            </a:r>
            <a:r>
              <a:rPr lang="sk-SK" sz="2100" dirty="0" smtClean="0"/>
              <a:t>Martin Zelenka)</a:t>
            </a:r>
            <a:endParaRPr lang="sk-SK" sz="2100" dirty="0"/>
          </a:p>
          <a:p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– postup</a:t>
            </a:r>
            <a:endParaRPr lang="en-US" sz="3000" b="1" dirty="0"/>
          </a:p>
        </p:txBody>
      </p:sp>
      <p:pic>
        <p:nvPicPr>
          <p:cNvPr id="6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17" y="696286"/>
            <a:ext cx="2625754" cy="2625754"/>
          </a:xfrm>
          <a:prstGeom prst="rect">
            <a:avLst/>
          </a:prstGeom>
        </p:spPr>
      </p:pic>
      <p:pic>
        <p:nvPicPr>
          <p:cNvPr id="8" name="Picture 1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15" y="4147395"/>
            <a:ext cx="3026766" cy="232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318781" y="370276"/>
            <a:ext cx="7566869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Základné </a:t>
            </a:r>
            <a:r>
              <a:rPr lang="sk-SK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informácie</a:t>
            </a:r>
            <a:endParaRPr lang="sk-SK" sz="36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Postup </a:t>
            </a:r>
            <a:r>
              <a:rPr lang="sk-SK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 predkladaní </a:t>
            </a:r>
            <a:r>
              <a:rPr lang="sk-SK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žiadostí</a:t>
            </a:r>
            <a:endParaRPr lang="sk-SK" sz="36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Ako </a:t>
            </a:r>
            <a:r>
              <a:rPr lang="sk-SK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byť </a:t>
            </a:r>
            <a:r>
              <a:rPr lang="sk-SK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úspešný?</a:t>
            </a:r>
            <a:endParaRPr lang="sk-SK" sz="36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Hodnotiace </a:t>
            </a:r>
            <a:r>
              <a:rPr lang="sk-SK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kritériá</a:t>
            </a:r>
            <a:endParaRPr lang="sk-SK" sz="3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39"/>
          <p:cNvSpPr/>
          <p:nvPr/>
        </p:nvSpPr>
        <p:spPr>
          <a:xfrm>
            <a:off x="8268237" y="0"/>
            <a:ext cx="87576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205740" rtlCol="0" anchor="ctr" anchorCtr="0"/>
          <a:lstStyle/>
          <a:p>
            <a:r>
              <a:rPr lang="sk-SK" sz="4400" dirty="0" smtClean="0"/>
              <a:t>O B S A H</a:t>
            </a:r>
            <a:endParaRPr lang="en-US" sz="4400" dirty="0"/>
          </a:p>
        </p:txBody>
      </p:sp>
      <p:pic>
        <p:nvPicPr>
          <p:cNvPr id="19" name="Content Placeholder 8" descr="questions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48498" y="3566494"/>
            <a:ext cx="6934201" cy="36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6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608975" y="1690689"/>
            <a:ext cx="6367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literatúra</a:t>
            </a:r>
            <a:r>
              <a:rPr lang="sk-SK" sz="2400" dirty="0"/>
              <a:t>, publikačná činnosť, ocenenia, rozpočet a rozpis plánovaných výdavkov: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byť </a:t>
            </a:r>
            <a:r>
              <a:rPr lang="sk-SK" sz="2400" dirty="0"/>
              <a:t>čo najpresnejší a najkonkrétnejší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hlavne </a:t>
            </a:r>
            <a:r>
              <a:rPr lang="sk-SK" sz="2400" dirty="0"/>
              <a:t>pri príprave a zdôvodnení rozpočtu: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kam </a:t>
            </a:r>
            <a:r>
              <a:rPr lang="sk-SK" sz="2400" dirty="0"/>
              <a:t>a kedy bude pracovná cesta, na ako dlho, koľko ľudí sa jej zúčastní, prečo je dôležitá... alebo prečo je zakúpenie nového prístroja dôležité pre riešenie projektu a či vôbec sa dá projekt riešiť bez neho... a pod.</a:t>
            </a:r>
          </a:p>
          <a:p>
            <a:pPr algn="just"/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Ako byť úspešný? – ostatné časti</a:t>
            </a:r>
            <a:endParaRPr lang="en-US" sz="3000" b="1" dirty="0"/>
          </a:p>
        </p:txBody>
      </p:sp>
      <p:pic>
        <p:nvPicPr>
          <p:cNvPr id="6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4" y="752475"/>
            <a:ext cx="2625754" cy="2625754"/>
          </a:xfrm>
          <a:prstGeom prst="rect">
            <a:avLst/>
          </a:prstGeom>
        </p:spPr>
      </p:pic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543458" y="2875782"/>
            <a:ext cx="81651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50" b="1" i="1" dirty="0" smtClean="0">
                <a:latin typeface="Segoe Print" panose="02000600000000000000" pitchFamily="2" charset="0"/>
              </a:rPr>
              <a:t>Hodnotenie a hodnotiace kritéria</a:t>
            </a:r>
            <a:endParaRPr lang="en-US" sz="4050" b="1" i="1" dirty="0">
              <a:latin typeface="Segoe Print" panose="02000600000000000000" pitchFamily="2" charset="0"/>
            </a:endParaRPr>
          </a:p>
        </p:txBody>
      </p:sp>
      <p:sp>
        <p:nvSpPr>
          <p:cNvPr id="7" name="AutoShape 22"/>
          <p:cNvSpPr>
            <a:spLocks noChangeAspect="1" noChangeArrowheads="1" noTextEdit="1"/>
          </p:cNvSpPr>
          <p:nvPr/>
        </p:nvSpPr>
        <p:spPr bwMode="auto">
          <a:xfrm>
            <a:off x="1737337" y="1777482"/>
            <a:ext cx="4317221" cy="9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2733195" y="1816102"/>
            <a:ext cx="2759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0 w 2"/>
              <a:gd name="T4" fmla="*/ 2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2735954" y="1816102"/>
            <a:ext cx="5517" cy="0"/>
          </a:xfrm>
          <a:custGeom>
            <a:avLst/>
            <a:gdLst>
              <a:gd name="T0" fmla="*/ 0 w 4"/>
              <a:gd name="T1" fmla="*/ 0 w 4"/>
              <a:gd name="T2" fmla="*/ 4 w 4"/>
              <a:gd name="T3" fmla="*/ 4 w 4"/>
              <a:gd name="T4" fmla="*/ 4 w 4"/>
              <a:gd name="T5" fmla="*/ 0 w 4"/>
              <a:gd name="T6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34"/>
          <p:cNvSpPr>
            <a:spLocks/>
          </p:cNvSpPr>
          <p:nvPr/>
        </p:nvSpPr>
        <p:spPr bwMode="auto">
          <a:xfrm>
            <a:off x="5784214" y="2136100"/>
            <a:ext cx="270344" cy="253792"/>
          </a:xfrm>
          <a:custGeom>
            <a:avLst/>
            <a:gdLst>
              <a:gd name="T0" fmla="*/ 12 w 196"/>
              <a:gd name="T1" fmla="*/ 0 h 184"/>
              <a:gd name="T2" fmla="*/ 12 w 196"/>
              <a:gd name="T3" fmla="*/ 0 h 184"/>
              <a:gd name="T4" fmla="*/ 110 w 196"/>
              <a:gd name="T5" fmla="*/ 50 h 184"/>
              <a:gd name="T6" fmla="*/ 196 w 196"/>
              <a:gd name="T7" fmla="*/ 96 h 184"/>
              <a:gd name="T8" fmla="*/ 196 w 196"/>
              <a:gd name="T9" fmla="*/ 96 h 184"/>
              <a:gd name="T10" fmla="*/ 106 w 196"/>
              <a:gd name="T11" fmla="*/ 138 h 184"/>
              <a:gd name="T12" fmla="*/ 0 w 196"/>
              <a:gd name="T13" fmla="*/ 184 h 184"/>
              <a:gd name="T14" fmla="*/ 0 w 196"/>
              <a:gd name="T15" fmla="*/ 184 h 184"/>
              <a:gd name="T16" fmla="*/ 40 w 196"/>
              <a:gd name="T17" fmla="*/ 146 h 184"/>
              <a:gd name="T18" fmla="*/ 40 w 196"/>
              <a:gd name="T19" fmla="*/ 146 h 184"/>
              <a:gd name="T20" fmla="*/ 34 w 196"/>
              <a:gd name="T21" fmla="*/ 134 h 184"/>
              <a:gd name="T22" fmla="*/ 26 w 196"/>
              <a:gd name="T23" fmla="*/ 114 h 184"/>
              <a:gd name="T24" fmla="*/ 18 w 196"/>
              <a:gd name="T25" fmla="*/ 96 h 184"/>
              <a:gd name="T26" fmla="*/ 14 w 196"/>
              <a:gd name="T27" fmla="*/ 92 h 184"/>
              <a:gd name="T28" fmla="*/ 12 w 196"/>
              <a:gd name="T29" fmla="*/ 92 h 184"/>
              <a:gd name="T30" fmla="*/ 12 w 196"/>
              <a:gd name="T31" fmla="*/ 92 h 184"/>
              <a:gd name="T32" fmla="*/ 12 w 196"/>
              <a:gd name="T33" fmla="*/ 92 h 184"/>
              <a:gd name="T34" fmla="*/ 32 w 196"/>
              <a:gd name="T35" fmla="*/ 74 h 184"/>
              <a:gd name="T36" fmla="*/ 44 w 196"/>
              <a:gd name="T37" fmla="*/ 60 h 184"/>
              <a:gd name="T38" fmla="*/ 44 w 196"/>
              <a:gd name="T39" fmla="*/ 60 h 184"/>
              <a:gd name="T40" fmla="*/ 44 w 196"/>
              <a:gd name="T41" fmla="*/ 56 h 184"/>
              <a:gd name="T42" fmla="*/ 42 w 196"/>
              <a:gd name="T43" fmla="*/ 50 h 184"/>
              <a:gd name="T44" fmla="*/ 32 w 196"/>
              <a:gd name="T45" fmla="*/ 32 h 184"/>
              <a:gd name="T46" fmla="*/ 12 w 196"/>
              <a:gd name="T4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6" h="184">
                <a:moveTo>
                  <a:pt x="12" y="0"/>
                </a:moveTo>
                <a:lnTo>
                  <a:pt x="12" y="0"/>
                </a:lnTo>
                <a:lnTo>
                  <a:pt x="110" y="50"/>
                </a:lnTo>
                <a:lnTo>
                  <a:pt x="196" y="96"/>
                </a:lnTo>
                <a:lnTo>
                  <a:pt x="196" y="96"/>
                </a:lnTo>
                <a:lnTo>
                  <a:pt x="106" y="138"/>
                </a:lnTo>
                <a:lnTo>
                  <a:pt x="0" y="184"/>
                </a:lnTo>
                <a:lnTo>
                  <a:pt x="0" y="184"/>
                </a:lnTo>
                <a:lnTo>
                  <a:pt x="40" y="146"/>
                </a:lnTo>
                <a:lnTo>
                  <a:pt x="40" y="146"/>
                </a:lnTo>
                <a:lnTo>
                  <a:pt x="34" y="134"/>
                </a:lnTo>
                <a:lnTo>
                  <a:pt x="26" y="114"/>
                </a:lnTo>
                <a:lnTo>
                  <a:pt x="18" y="96"/>
                </a:lnTo>
                <a:lnTo>
                  <a:pt x="14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32" y="74"/>
                </a:lnTo>
                <a:lnTo>
                  <a:pt x="44" y="60"/>
                </a:lnTo>
                <a:lnTo>
                  <a:pt x="44" y="60"/>
                </a:lnTo>
                <a:lnTo>
                  <a:pt x="44" y="56"/>
                </a:lnTo>
                <a:lnTo>
                  <a:pt x="42" y="50"/>
                </a:lnTo>
                <a:lnTo>
                  <a:pt x="32" y="32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15" y="4191464"/>
            <a:ext cx="7543800" cy="16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7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22121" y="1690689"/>
            <a:ext cx="80785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1.kolo</a:t>
            </a:r>
            <a:r>
              <a:rPr lang="sk-SK" sz="2400" dirty="0" smtClean="0"/>
              <a:t> </a:t>
            </a:r>
            <a:r>
              <a:rPr lang="sk-SK" sz="2400" dirty="0"/>
              <a:t>– vyradenie projektov nespĺňajúcich formálne kritériá </a:t>
            </a:r>
          </a:p>
          <a:p>
            <a:endParaRPr lang="sk-SK" sz="2400" dirty="0"/>
          </a:p>
          <a:p>
            <a:r>
              <a:rPr lang="sk-SK" sz="2400" dirty="0" smtClean="0"/>
              <a:t>Návrh </a:t>
            </a:r>
            <a:r>
              <a:rPr lang="sk-SK" sz="2400" dirty="0"/>
              <a:t>druhého oponenta (prodekan pre </a:t>
            </a:r>
            <a:r>
              <a:rPr lang="sk-SK" sz="2400" dirty="0" err="1"/>
              <a:t>VaV</a:t>
            </a:r>
            <a:r>
              <a:rPr lang="sk-SK" sz="2400" dirty="0"/>
              <a:t> spolu so zástupcami riaditeľov ústavov) </a:t>
            </a:r>
          </a:p>
          <a:p>
            <a:endParaRPr lang="sk-SK" sz="2400" dirty="0" smtClean="0"/>
          </a:p>
          <a:p>
            <a:r>
              <a:rPr lang="sk-SK" sz="2400" dirty="0" smtClean="0"/>
              <a:t>Oponenti hodnotia: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Originalitu 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Vedecký prínos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Realizovateľnosť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Formálne spracovanie projektu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Veľkosť a zloženie riešiteľského kolektívu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Doterajšie výsledky </a:t>
            </a:r>
            <a:r>
              <a:rPr lang="sk-SK" sz="2400" dirty="0" smtClean="0"/>
              <a:t>riešiteľov</a:t>
            </a:r>
            <a:endParaRPr lang="sk-SK" sz="2400" dirty="0"/>
          </a:p>
          <a:p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Hodnotenie a hodnotiace kritériá</a:t>
            </a:r>
            <a:endParaRPr lang="en-US" sz="3000" b="1" dirty="0"/>
          </a:p>
        </p:txBody>
      </p:sp>
      <p:pic>
        <p:nvPicPr>
          <p:cNvPr id="6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55" y="3009551"/>
            <a:ext cx="3218045" cy="34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22121" y="1690689"/>
            <a:ext cx="7269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Komisia </a:t>
            </a:r>
            <a:r>
              <a:rPr lang="sk-SK" sz="2400" b="1" dirty="0"/>
              <a:t>pre VVGS </a:t>
            </a:r>
            <a:r>
              <a:rPr lang="sk-SK" sz="2400" dirty="0"/>
              <a:t>– uskutočňuje konečný výber projektov na základe oponentských posudkov a vlastného hodnotenia </a:t>
            </a:r>
          </a:p>
          <a:p>
            <a:endParaRPr lang="sk-SK" sz="2400" dirty="0" smtClean="0"/>
          </a:p>
          <a:p>
            <a:r>
              <a:rPr lang="sk-SK" sz="2400" dirty="0" smtClean="0"/>
              <a:t>•</a:t>
            </a:r>
            <a:r>
              <a:rPr lang="sk-SK" sz="2400" dirty="0"/>
              <a:t>Zloženie komisie: prodekan pre vedu a výskum, zástupcovia riaditeľov ústavov pre vedu a výskum </a:t>
            </a:r>
          </a:p>
          <a:p>
            <a:endParaRPr lang="sk-SK" sz="2400" dirty="0" smtClean="0"/>
          </a:p>
          <a:p>
            <a:r>
              <a:rPr lang="sk-SK" sz="2400" dirty="0" smtClean="0"/>
              <a:t>•</a:t>
            </a:r>
            <a:r>
              <a:rPr lang="sk-SK" sz="2400" dirty="0"/>
              <a:t>Poradie a návrh na financovanie predkladá komisia dekanovi na schválenie.</a:t>
            </a:r>
          </a:p>
          <a:p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Hodnotenie a hodnotiace kritériá</a:t>
            </a:r>
            <a:endParaRPr lang="en-US" sz="3000" b="1" dirty="0"/>
          </a:p>
        </p:txBody>
      </p:sp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400023" y="1105919"/>
            <a:ext cx="5576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 dirty="0" smtClean="0"/>
              <a:t>06.02.2015</a:t>
            </a:r>
            <a:r>
              <a:rPr lang="pl-PL" sz="2400" dirty="0" smtClean="0"/>
              <a:t> </a:t>
            </a:r>
            <a:r>
              <a:rPr lang="pl-PL" sz="2400" dirty="0"/>
              <a:t>– Termín na podanie </a:t>
            </a:r>
            <a:endParaRPr lang="pl-PL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 smtClean="0"/>
              <a:t>projektov </a:t>
            </a:r>
            <a:endParaRPr lang="pl-PL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 smtClean="0"/>
              <a:t>13.03.2015</a:t>
            </a:r>
            <a:r>
              <a:rPr lang="sk-SK" sz="2400" dirty="0" smtClean="0"/>
              <a:t> </a:t>
            </a:r>
            <a:r>
              <a:rPr lang="sk-SK" sz="2400" dirty="0"/>
              <a:t>– Oponentúra projektov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 smtClean="0"/>
              <a:t>31.03.2015</a:t>
            </a:r>
            <a:r>
              <a:rPr lang="sk-SK" sz="2400" dirty="0" smtClean="0"/>
              <a:t> </a:t>
            </a:r>
            <a:r>
              <a:rPr lang="sk-SK" sz="2400" dirty="0"/>
              <a:t>– Rozhodnutie komisie VVGS </a:t>
            </a:r>
            <a:r>
              <a:rPr lang="sk-SK" sz="2400" dirty="0" smtClean="0"/>
              <a:t>1.4.2015 - </a:t>
            </a:r>
            <a:r>
              <a:rPr lang="sk-SK" sz="2400" dirty="0"/>
              <a:t>S</a:t>
            </a:r>
            <a:r>
              <a:rPr lang="sk-SK" sz="2400" dirty="0" smtClean="0"/>
              <a:t>chválenie </a:t>
            </a:r>
            <a:r>
              <a:rPr lang="sk-SK" sz="2400" dirty="0"/>
              <a:t>dekanom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 dirty="0" smtClean="0"/>
              <a:t>15.07.2016</a:t>
            </a:r>
            <a:r>
              <a:rPr lang="pl-PL" sz="2400" dirty="0" smtClean="0"/>
              <a:t> </a:t>
            </a:r>
            <a:r>
              <a:rPr lang="pl-PL" sz="2400" dirty="0"/>
              <a:t>– Podanie záverečnej správy z riešenia projektu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 smtClean="0"/>
              <a:t>30.09.2016</a:t>
            </a:r>
            <a:r>
              <a:rPr lang="sk-SK" sz="2400" dirty="0" smtClean="0"/>
              <a:t> </a:t>
            </a:r>
            <a:r>
              <a:rPr lang="sk-SK" sz="2400" dirty="0"/>
              <a:t>– Vyhodnotenie úspešnosti </a:t>
            </a:r>
            <a:r>
              <a:rPr lang="sk-SK" sz="2400" dirty="0" smtClean="0"/>
              <a:t>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                        projektov</a:t>
            </a:r>
            <a:endParaRPr lang="sk-SK" sz="2400" dirty="0"/>
          </a:p>
          <a:p>
            <a:pPr algn="just"/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Termíny</a:t>
            </a:r>
            <a:endParaRPr lang="en-US" sz="3000" b="1" dirty="0"/>
          </a:p>
        </p:txBody>
      </p:sp>
      <p:graphicFrame>
        <p:nvGraphicFramePr>
          <p:cNvPr id="9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325179"/>
              </p:ext>
            </p:extLst>
          </p:nvPr>
        </p:nvGraphicFramePr>
        <p:xfrm>
          <a:off x="0" y="1311846"/>
          <a:ext cx="6601266" cy="545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656800" y="3192757"/>
            <a:ext cx="5487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50" b="1" i="1" dirty="0" smtClean="0">
                <a:latin typeface="Segoe Print" panose="02000600000000000000" pitchFamily="2" charset="0"/>
              </a:rPr>
              <a:t>Ďakujem </a:t>
            </a:r>
            <a:br>
              <a:rPr lang="sk-SK" sz="4050" b="1" i="1" dirty="0" smtClean="0">
                <a:latin typeface="Segoe Print" panose="02000600000000000000" pitchFamily="2" charset="0"/>
              </a:rPr>
            </a:br>
            <a:r>
              <a:rPr lang="sk-SK" sz="4050" b="1" i="1" dirty="0" smtClean="0">
                <a:latin typeface="Segoe Print" panose="02000600000000000000" pitchFamily="2" charset="0"/>
              </a:rPr>
              <a:t>za pozornosť !</a:t>
            </a:r>
            <a:endParaRPr lang="en-US" sz="4050" b="1" i="1" dirty="0">
              <a:latin typeface="Segoe Print" panose="02000600000000000000" pitchFamily="2" charset="0"/>
            </a:endParaRPr>
          </a:p>
        </p:txBody>
      </p:sp>
      <p:sp>
        <p:nvSpPr>
          <p:cNvPr id="7" name="AutoShape 22"/>
          <p:cNvSpPr>
            <a:spLocks noChangeAspect="1" noChangeArrowheads="1" noTextEdit="1"/>
          </p:cNvSpPr>
          <p:nvPr/>
        </p:nvSpPr>
        <p:spPr bwMode="auto">
          <a:xfrm>
            <a:off x="1737337" y="1777482"/>
            <a:ext cx="4317221" cy="9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2733195" y="1816102"/>
            <a:ext cx="2759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0 w 2"/>
              <a:gd name="T4" fmla="*/ 2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2735954" y="1816102"/>
            <a:ext cx="5517" cy="0"/>
          </a:xfrm>
          <a:custGeom>
            <a:avLst/>
            <a:gdLst>
              <a:gd name="T0" fmla="*/ 0 w 4"/>
              <a:gd name="T1" fmla="*/ 0 w 4"/>
              <a:gd name="T2" fmla="*/ 4 w 4"/>
              <a:gd name="T3" fmla="*/ 4 w 4"/>
              <a:gd name="T4" fmla="*/ 4 w 4"/>
              <a:gd name="T5" fmla="*/ 0 w 4"/>
              <a:gd name="T6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34"/>
          <p:cNvSpPr>
            <a:spLocks/>
          </p:cNvSpPr>
          <p:nvPr/>
        </p:nvSpPr>
        <p:spPr bwMode="auto">
          <a:xfrm>
            <a:off x="5784214" y="2136100"/>
            <a:ext cx="270344" cy="253792"/>
          </a:xfrm>
          <a:custGeom>
            <a:avLst/>
            <a:gdLst>
              <a:gd name="T0" fmla="*/ 12 w 196"/>
              <a:gd name="T1" fmla="*/ 0 h 184"/>
              <a:gd name="T2" fmla="*/ 12 w 196"/>
              <a:gd name="T3" fmla="*/ 0 h 184"/>
              <a:gd name="T4" fmla="*/ 110 w 196"/>
              <a:gd name="T5" fmla="*/ 50 h 184"/>
              <a:gd name="T6" fmla="*/ 196 w 196"/>
              <a:gd name="T7" fmla="*/ 96 h 184"/>
              <a:gd name="T8" fmla="*/ 196 w 196"/>
              <a:gd name="T9" fmla="*/ 96 h 184"/>
              <a:gd name="T10" fmla="*/ 106 w 196"/>
              <a:gd name="T11" fmla="*/ 138 h 184"/>
              <a:gd name="T12" fmla="*/ 0 w 196"/>
              <a:gd name="T13" fmla="*/ 184 h 184"/>
              <a:gd name="T14" fmla="*/ 0 w 196"/>
              <a:gd name="T15" fmla="*/ 184 h 184"/>
              <a:gd name="T16" fmla="*/ 40 w 196"/>
              <a:gd name="T17" fmla="*/ 146 h 184"/>
              <a:gd name="T18" fmla="*/ 40 w 196"/>
              <a:gd name="T19" fmla="*/ 146 h 184"/>
              <a:gd name="T20" fmla="*/ 34 w 196"/>
              <a:gd name="T21" fmla="*/ 134 h 184"/>
              <a:gd name="T22" fmla="*/ 26 w 196"/>
              <a:gd name="T23" fmla="*/ 114 h 184"/>
              <a:gd name="T24" fmla="*/ 18 w 196"/>
              <a:gd name="T25" fmla="*/ 96 h 184"/>
              <a:gd name="T26" fmla="*/ 14 w 196"/>
              <a:gd name="T27" fmla="*/ 92 h 184"/>
              <a:gd name="T28" fmla="*/ 12 w 196"/>
              <a:gd name="T29" fmla="*/ 92 h 184"/>
              <a:gd name="T30" fmla="*/ 12 w 196"/>
              <a:gd name="T31" fmla="*/ 92 h 184"/>
              <a:gd name="T32" fmla="*/ 12 w 196"/>
              <a:gd name="T33" fmla="*/ 92 h 184"/>
              <a:gd name="T34" fmla="*/ 32 w 196"/>
              <a:gd name="T35" fmla="*/ 74 h 184"/>
              <a:gd name="T36" fmla="*/ 44 w 196"/>
              <a:gd name="T37" fmla="*/ 60 h 184"/>
              <a:gd name="T38" fmla="*/ 44 w 196"/>
              <a:gd name="T39" fmla="*/ 60 h 184"/>
              <a:gd name="T40" fmla="*/ 44 w 196"/>
              <a:gd name="T41" fmla="*/ 56 h 184"/>
              <a:gd name="T42" fmla="*/ 42 w 196"/>
              <a:gd name="T43" fmla="*/ 50 h 184"/>
              <a:gd name="T44" fmla="*/ 32 w 196"/>
              <a:gd name="T45" fmla="*/ 32 h 184"/>
              <a:gd name="T46" fmla="*/ 12 w 196"/>
              <a:gd name="T4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6" h="184">
                <a:moveTo>
                  <a:pt x="12" y="0"/>
                </a:moveTo>
                <a:lnTo>
                  <a:pt x="12" y="0"/>
                </a:lnTo>
                <a:lnTo>
                  <a:pt x="110" y="50"/>
                </a:lnTo>
                <a:lnTo>
                  <a:pt x="196" y="96"/>
                </a:lnTo>
                <a:lnTo>
                  <a:pt x="196" y="96"/>
                </a:lnTo>
                <a:lnTo>
                  <a:pt x="106" y="138"/>
                </a:lnTo>
                <a:lnTo>
                  <a:pt x="0" y="184"/>
                </a:lnTo>
                <a:lnTo>
                  <a:pt x="0" y="184"/>
                </a:lnTo>
                <a:lnTo>
                  <a:pt x="40" y="146"/>
                </a:lnTo>
                <a:lnTo>
                  <a:pt x="40" y="146"/>
                </a:lnTo>
                <a:lnTo>
                  <a:pt x="34" y="134"/>
                </a:lnTo>
                <a:lnTo>
                  <a:pt x="26" y="114"/>
                </a:lnTo>
                <a:lnTo>
                  <a:pt x="18" y="96"/>
                </a:lnTo>
                <a:lnTo>
                  <a:pt x="14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32" y="74"/>
                </a:lnTo>
                <a:lnTo>
                  <a:pt x="44" y="60"/>
                </a:lnTo>
                <a:lnTo>
                  <a:pt x="44" y="60"/>
                </a:lnTo>
                <a:lnTo>
                  <a:pt x="44" y="56"/>
                </a:lnTo>
                <a:lnTo>
                  <a:pt x="42" y="50"/>
                </a:lnTo>
                <a:lnTo>
                  <a:pt x="32" y="32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8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999" y="404060"/>
            <a:ext cx="6713262" cy="3971663"/>
          </a:xfrm>
          <a:prstGeom prst="rect">
            <a:avLst/>
          </a:prstGeom>
        </p:spPr>
      </p:pic>
      <p:sp>
        <p:nvSpPr>
          <p:cNvPr id="9" name="TextBox 33"/>
          <p:cNvSpPr txBox="1"/>
          <p:nvPr/>
        </p:nvSpPr>
        <p:spPr>
          <a:xfrm>
            <a:off x="3656800" y="4596647"/>
            <a:ext cx="548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Segoe Print" panose="02000600000000000000" pitchFamily="2" charset="0"/>
              </a:rPr>
              <a:t>l</a:t>
            </a:r>
            <a:r>
              <a:rPr lang="sk-SK" b="1" dirty="0" err="1" smtClean="0">
                <a:latin typeface="Segoe Print" panose="02000600000000000000" pitchFamily="2" charset="0"/>
              </a:rPr>
              <a:t>enka.sabov</a:t>
            </a:r>
            <a:r>
              <a:rPr lang="en-US" b="1" dirty="0" smtClean="0">
                <a:latin typeface="Segoe Print" panose="02000600000000000000" pitchFamily="2" charset="0"/>
              </a:rPr>
              <a:t>c</a:t>
            </a:r>
            <a:r>
              <a:rPr lang="sk-SK" b="1" dirty="0" err="1" smtClean="0">
                <a:latin typeface="Segoe Print" panose="02000600000000000000" pitchFamily="2" charset="0"/>
              </a:rPr>
              <a:t>ikova</a:t>
            </a:r>
            <a:r>
              <a:rPr lang="en-US" b="1" dirty="0" smtClean="0">
                <a:latin typeface="Segoe Print" panose="02000600000000000000" pitchFamily="2" charset="0"/>
              </a:rPr>
              <a:t>@upjs.sk</a:t>
            </a:r>
            <a:endParaRPr lang="en-US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543458" y="2875782"/>
            <a:ext cx="81651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50" b="1" i="1" dirty="0" smtClean="0">
                <a:latin typeface="Segoe Print" panose="02000600000000000000" pitchFamily="2" charset="0"/>
              </a:rPr>
              <a:t>Základné informácie</a:t>
            </a:r>
            <a:endParaRPr lang="en-US" sz="4050" b="1" i="1" dirty="0">
              <a:latin typeface="Segoe Print" panose="02000600000000000000" pitchFamily="2" charset="0"/>
            </a:endParaRPr>
          </a:p>
        </p:txBody>
      </p:sp>
      <p:sp>
        <p:nvSpPr>
          <p:cNvPr id="7" name="AutoShape 22"/>
          <p:cNvSpPr>
            <a:spLocks noChangeAspect="1" noChangeArrowheads="1" noTextEdit="1"/>
          </p:cNvSpPr>
          <p:nvPr/>
        </p:nvSpPr>
        <p:spPr bwMode="auto">
          <a:xfrm>
            <a:off x="1737337" y="1777482"/>
            <a:ext cx="4317221" cy="9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2733195" y="1816102"/>
            <a:ext cx="2759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0 w 2"/>
              <a:gd name="T4" fmla="*/ 2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2735954" y="1816102"/>
            <a:ext cx="5517" cy="0"/>
          </a:xfrm>
          <a:custGeom>
            <a:avLst/>
            <a:gdLst>
              <a:gd name="T0" fmla="*/ 0 w 4"/>
              <a:gd name="T1" fmla="*/ 0 w 4"/>
              <a:gd name="T2" fmla="*/ 4 w 4"/>
              <a:gd name="T3" fmla="*/ 4 w 4"/>
              <a:gd name="T4" fmla="*/ 4 w 4"/>
              <a:gd name="T5" fmla="*/ 0 w 4"/>
              <a:gd name="T6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34"/>
          <p:cNvSpPr>
            <a:spLocks/>
          </p:cNvSpPr>
          <p:nvPr/>
        </p:nvSpPr>
        <p:spPr bwMode="auto">
          <a:xfrm>
            <a:off x="5784214" y="2136100"/>
            <a:ext cx="270344" cy="253792"/>
          </a:xfrm>
          <a:custGeom>
            <a:avLst/>
            <a:gdLst>
              <a:gd name="T0" fmla="*/ 12 w 196"/>
              <a:gd name="T1" fmla="*/ 0 h 184"/>
              <a:gd name="T2" fmla="*/ 12 w 196"/>
              <a:gd name="T3" fmla="*/ 0 h 184"/>
              <a:gd name="T4" fmla="*/ 110 w 196"/>
              <a:gd name="T5" fmla="*/ 50 h 184"/>
              <a:gd name="T6" fmla="*/ 196 w 196"/>
              <a:gd name="T7" fmla="*/ 96 h 184"/>
              <a:gd name="T8" fmla="*/ 196 w 196"/>
              <a:gd name="T9" fmla="*/ 96 h 184"/>
              <a:gd name="T10" fmla="*/ 106 w 196"/>
              <a:gd name="T11" fmla="*/ 138 h 184"/>
              <a:gd name="T12" fmla="*/ 0 w 196"/>
              <a:gd name="T13" fmla="*/ 184 h 184"/>
              <a:gd name="T14" fmla="*/ 0 w 196"/>
              <a:gd name="T15" fmla="*/ 184 h 184"/>
              <a:gd name="T16" fmla="*/ 40 w 196"/>
              <a:gd name="T17" fmla="*/ 146 h 184"/>
              <a:gd name="T18" fmla="*/ 40 w 196"/>
              <a:gd name="T19" fmla="*/ 146 h 184"/>
              <a:gd name="T20" fmla="*/ 34 w 196"/>
              <a:gd name="T21" fmla="*/ 134 h 184"/>
              <a:gd name="T22" fmla="*/ 26 w 196"/>
              <a:gd name="T23" fmla="*/ 114 h 184"/>
              <a:gd name="T24" fmla="*/ 18 w 196"/>
              <a:gd name="T25" fmla="*/ 96 h 184"/>
              <a:gd name="T26" fmla="*/ 14 w 196"/>
              <a:gd name="T27" fmla="*/ 92 h 184"/>
              <a:gd name="T28" fmla="*/ 12 w 196"/>
              <a:gd name="T29" fmla="*/ 92 h 184"/>
              <a:gd name="T30" fmla="*/ 12 w 196"/>
              <a:gd name="T31" fmla="*/ 92 h 184"/>
              <a:gd name="T32" fmla="*/ 12 w 196"/>
              <a:gd name="T33" fmla="*/ 92 h 184"/>
              <a:gd name="T34" fmla="*/ 32 w 196"/>
              <a:gd name="T35" fmla="*/ 74 h 184"/>
              <a:gd name="T36" fmla="*/ 44 w 196"/>
              <a:gd name="T37" fmla="*/ 60 h 184"/>
              <a:gd name="T38" fmla="*/ 44 w 196"/>
              <a:gd name="T39" fmla="*/ 60 h 184"/>
              <a:gd name="T40" fmla="*/ 44 w 196"/>
              <a:gd name="T41" fmla="*/ 56 h 184"/>
              <a:gd name="T42" fmla="*/ 42 w 196"/>
              <a:gd name="T43" fmla="*/ 50 h 184"/>
              <a:gd name="T44" fmla="*/ 32 w 196"/>
              <a:gd name="T45" fmla="*/ 32 h 184"/>
              <a:gd name="T46" fmla="*/ 12 w 196"/>
              <a:gd name="T4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6" h="184">
                <a:moveTo>
                  <a:pt x="12" y="0"/>
                </a:moveTo>
                <a:lnTo>
                  <a:pt x="12" y="0"/>
                </a:lnTo>
                <a:lnTo>
                  <a:pt x="110" y="50"/>
                </a:lnTo>
                <a:lnTo>
                  <a:pt x="196" y="96"/>
                </a:lnTo>
                <a:lnTo>
                  <a:pt x="196" y="96"/>
                </a:lnTo>
                <a:lnTo>
                  <a:pt x="106" y="138"/>
                </a:lnTo>
                <a:lnTo>
                  <a:pt x="0" y="184"/>
                </a:lnTo>
                <a:lnTo>
                  <a:pt x="0" y="184"/>
                </a:lnTo>
                <a:lnTo>
                  <a:pt x="40" y="146"/>
                </a:lnTo>
                <a:lnTo>
                  <a:pt x="40" y="146"/>
                </a:lnTo>
                <a:lnTo>
                  <a:pt x="34" y="134"/>
                </a:lnTo>
                <a:lnTo>
                  <a:pt x="26" y="114"/>
                </a:lnTo>
                <a:lnTo>
                  <a:pt x="18" y="96"/>
                </a:lnTo>
                <a:lnTo>
                  <a:pt x="14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32" y="74"/>
                </a:lnTo>
                <a:lnTo>
                  <a:pt x="44" y="60"/>
                </a:lnTo>
                <a:lnTo>
                  <a:pt x="44" y="60"/>
                </a:lnTo>
                <a:lnTo>
                  <a:pt x="44" y="56"/>
                </a:lnTo>
                <a:lnTo>
                  <a:pt x="42" y="50"/>
                </a:lnTo>
                <a:lnTo>
                  <a:pt x="32" y="32"/>
                </a:lnTo>
                <a:lnTo>
                  <a:pt x="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15" y="4191464"/>
            <a:ext cx="7543800" cy="16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7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80039" y="884805"/>
            <a:ext cx="80114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VVGS PF UPJŠ </a:t>
            </a:r>
            <a:r>
              <a:rPr lang="sk-SK" sz="2400" dirty="0"/>
              <a:t>– Vnútorný vedecký grantový systém </a:t>
            </a:r>
            <a:r>
              <a:rPr lang="sk-SK" sz="2400" dirty="0" smtClean="0"/>
              <a:t>Prírodovedeckej fakulty UPJŠ pre </a:t>
            </a:r>
            <a:r>
              <a:rPr lang="sk-SK" sz="2400" dirty="0"/>
              <a:t>mladých vedeckých pracovníkov a doktorandov </a:t>
            </a:r>
            <a:r>
              <a:rPr lang="sk-SK" sz="2400" dirty="0" smtClean="0"/>
              <a:t>dennej </a:t>
            </a:r>
            <a:r>
              <a:rPr lang="sk-SK" sz="2400" dirty="0"/>
              <a:t>formy </a:t>
            </a:r>
            <a:r>
              <a:rPr lang="sk-SK" sz="2400" dirty="0" smtClean="0"/>
              <a:t>štúdia </a:t>
            </a:r>
            <a:endParaRPr lang="sk-SK" sz="2400" dirty="0"/>
          </a:p>
          <a:p>
            <a:r>
              <a:rPr lang="pl-PL" sz="2400" b="1" dirty="0"/>
              <a:t>vek &lt; 30 rokov k 6</a:t>
            </a:r>
            <a:r>
              <a:rPr lang="pl-PL" sz="2400" b="1" dirty="0" smtClean="0"/>
              <a:t>.2.2015 </a:t>
            </a:r>
          </a:p>
          <a:p>
            <a:endParaRPr lang="pl-PL" sz="2400" b="1" dirty="0"/>
          </a:p>
          <a:p>
            <a:r>
              <a:rPr lang="pl-PL" sz="2400" b="1" dirty="0" smtClean="0"/>
              <a:t>Doba trvania projektu je 15 mesiacov (od začiatku apríla do konca júna nasledujúceho kalendárneho roku).</a:t>
            </a:r>
            <a:endParaRPr lang="pl-PL" sz="2400" dirty="0"/>
          </a:p>
          <a:p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Dátum </a:t>
            </a:r>
            <a:r>
              <a:rPr lang="sk-SK" sz="2400" dirty="0"/>
              <a:t>vyhlásenia </a:t>
            </a:r>
            <a:r>
              <a:rPr lang="sk-SK" sz="2400" dirty="0" smtClean="0"/>
              <a:t>výzvy a sprístupnenie formulára</a:t>
            </a:r>
          </a:p>
          <a:p>
            <a:r>
              <a:rPr lang="sk-SK" sz="2400" dirty="0"/>
              <a:t> </a:t>
            </a:r>
            <a:r>
              <a:rPr lang="sk-SK" sz="2400" dirty="0" smtClean="0"/>
              <a:t>    žiadosti: 15.12.2014 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Dátum uzavretia</a:t>
            </a:r>
            <a:r>
              <a:rPr lang="sk-SK" sz="2400" dirty="0" smtClean="0"/>
              <a:t> výzvy:</a:t>
            </a:r>
            <a:r>
              <a:rPr lang="pt-BR" sz="2400" dirty="0" smtClean="0"/>
              <a:t> </a:t>
            </a:r>
            <a:r>
              <a:rPr lang="sk-SK" sz="2400" b="1" dirty="0"/>
              <a:t>6</a:t>
            </a:r>
            <a:r>
              <a:rPr lang="pt-BR" sz="2400" b="1" dirty="0" smtClean="0"/>
              <a:t>.2.201</a:t>
            </a:r>
            <a:r>
              <a:rPr lang="sk-SK" sz="2400" b="1" dirty="0" smtClean="0"/>
              <a:t>5</a:t>
            </a:r>
            <a:r>
              <a:rPr lang="pt-BR" sz="2400" b="1" dirty="0" smtClean="0"/>
              <a:t> </a:t>
            </a:r>
            <a:r>
              <a:rPr lang="pt-BR" sz="2400" b="1" dirty="0"/>
              <a:t>o </a:t>
            </a:r>
            <a:r>
              <a:rPr lang="pt-BR" sz="2400" b="1" dirty="0" smtClean="0"/>
              <a:t>12:00</a:t>
            </a:r>
            <a:r>
              <a:rPr lang="sk-SK" sz="2400" b="1" dirty="0" smtClean="0"/>
              <a:t> hod.</a:t>
            </a:r>
            <a:r>
              <a:rPr lang="pt-BR" sz="2400" b="1" dirty="0" smtClean="0"/>
              <a:t> 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Riešenie </a:t>
            </a:r>
            <a:r>
              <a:rPr lang="sk-SK" sz="2400" dirty="0"/>
              <a:t>projektov: </a:t>
            </a:r>
            <a:r>
              <a:rPr lang="sk-SK" sz="2400" dirty="0" smtClean="0"/>
              <a:t>1.4.2015 </a:t>
            </a:r>
            <a:r>
              <a:rPr lang="sk-SK" sz="2400" dirty="0"/>
              <a:t>– </a:t>
            </a:r>
            <a:r>
              <a:rPr lang="sk-SK" sz="2400" dirty="0" smtClean="0"/>
              <a:t>30.6.2016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Oponentúra projektov: do 13.3.2015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Rozhodnutie komisie VVGS: do 31.3.2015</a:t>
            </a:r>
            <a:endParaRPr lang="sk-SK" sz="2400" dirty="0"/>
          </a:p>
          <a:p>
            <a:endParaRPr lang="sk-SK" sz="2400" dirty="0"/>
          </a:p>
        </p:txBody>
      </p:sp>
      <p:sp>
        <p:nvSpPr>
          <p:cNvPr id="11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Základné informácie</a:t>
            </a:r>
            <a:endParaRPr lang="en-US" sz="3000" b="1" dirty="0"/>
          </a:p>
        </p:txBody>
      </p:sp>
      <p:pic>
        <p:nvPicPr>
          <p:cNvPr id="15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23" y="3700961"/>
            <a:ext cx="3061107" cy="32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99381" y="1395575"/>
            <a:ext cx="7826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dirty="0" smtClean="0"/>
              <a:t>Osvojiť </a:t>
            </a:r>
            <a:r>
              <a:rPr lang="sk-SK" sz="2400" dirty="0"/>
              <a:t>si princípy grantovej súťaže a získať doplnkové finančné zabezpečenie </a:t>
            </a:r>
            <a:r>
              <a:rPr lang="sk-SK" sz="2400" dirty="0" smtClean="0"/>
              <a:t>svojej vedeckej činnosti.</a:t>
            </a:r>
            <a:endParaRPr lang="sk-SK" sz="2400" dirty="0"/>
          </a:p>
          <a:p>
            <a:pPr algn="just"/>
            <a:endParaRPr lang="sk-SK" sz="2400" dirty="0"/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Podpora originálnych, netradičných a interdisciplinárnych </a:t>
            </a:r>
            <a:r>
              <a:rPr lang="sk-SK" sz="2400" dirty="0" smtClean="0"/>
              <a:t>projektov.</a:t>
            </a:r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Cieľ</a:t>
            </a:r>
            <a:endParaRPr lang="en-US" sz="3000" b="1" dirty="0"/>
          </a:p>
        </p:txBody>
      </p:sp>
      <p:pic>
        <p:nvPicPr>
          <p:cNvPr id="6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6085" y="3883927"/>
            <a:ext cx="3405931" cy="33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3335" y="1401114"/>
            <a:ext cx="76500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smtClean="0"/>
              <a:t>Vedúci </a:t>
            </a:r>
            <a:r>
              <a:rPr lang="pl-PL" sz="2400" b="1" dirty="0"/>
              <a:t>projektu </a:t>
            </a:r>
            <a:r>
              <a:rPr lang="pl-PL" sz="2400" b="1" dirty="0" smtClean="0"/>
              <a:t>- </a:t>
            </a:r>
            <a:r>
              <a:rPr lang="pl-PL" sz="2400" dirty="0"/>
              <a:t>o</a:t>
            </a:r>
            <a:r>
              <a:rPr lang="pl-PL" sz="2400" dirty="0" smtClean="0"/>
              <a:t>soba </a:t>
            </a:r>
            <a:r>
              <a:rPr lang="pl-PL" sz="2400" dirty="0"/>
              <a:t>zodpovedná za riešenie projektu </a:t>
            </a:r>
            <a:endParaRPr lang="pl-PL" sz="2400" dirty="0" smtClean="0"/>
          </a:p>
          <a:p>
            <a:pPr algn="just"/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Vypĺňa </a:t>
            </a:r>
            <a:r>
              <a:rPr lang="sk-SK" sz="2400" dirty="0"/>
              <a:t>formulár projektu a podáva projekt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Zodpovedný </a:t>
            </a:r>
            <a:r>
              <a:rPr lang="sk-SK" sz="2400" dirty="0"/>
              <a:t>za efektívne využitie finančných prostriedkov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Zodpovedný </a:t>
            </a:r>
            <a:r>
              <a:rPr lang="sk-SK" sz="2400" dirty="0"/>
              <a:t>za predloženie záverečnej správy v </a:t>
            </a:r>
            <a:r>
              <a:rPr lang="sk-SK" sz="2400" dirty="0" smtClean="0"/>
              <a:t>určenom termíne (t.j. do 15.7.2016) </a:t>
            </a:r>
            <a:endParaRPr lang="sk-SK" sz="2400" dirty="0"/>
          </a:p>
          <a:p>
            <a:pPr algn="just"/>
            <a:endParaRPr lang="sk-SK" sz="2400" dirty="0"/>
          </a:p>
          <a:p>
            <a:pPr algn="just"/>
            <a:r>
              <a:rPr lang="sk-SK" sz="2400" b="1" dirty="0" smtClean="0"/>
              <a:t>Spoluriešiteľ projektu - </a:t>
            </a:r>
            <a:r>
              <a:rPr lang="sk-SK" sz="2400" dirty="0"/>
              <a:t>p</a:t>
            </a:r>
            <a:r>
              <a:rPr lang="sk-SK" sz="2400" dirty="0" smtClean="0"/>
              <a:t>odieľa </a:t>
            </a:r>
            <a:r>
              <a:rPr lang="sk-SK" sz="2400" dirty="0"/>
              <a:t>sa na riešení projektu</a:t>
            </a:r>
          </a:p>
          <a:p>
            <a:pPr algn="just"/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Riešitelia projektu</a:t>
            </a:r>
            <a:endParaRPr lang="en-US" sz="3000" b="1" dirty="0"/>
          </a:p>
        </p:txBody>
      </p:sp>
      <p:pic>
        <p:nvPicPr>
          <p:cNvPr id="6" name="Picture 1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62" y="4378102"/>
            <a:ext cx="2975598" cy="2479898"/>
          </a:xfrm>
          <a:prstGeom prst="rect">
            <a:avLst/>
          </a:prstGeom>
        </p:spPr>
      </p:pic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22121" y="1690689"/>
            <a:ext cx="7197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b="1" dirty="0" smtClean="0"/>
              <a:t>Vedúci </a:t>
            </a:r>
            <a:r>
              <a:rPr lang="sk-SK" sz="2400" b="1" dirty="0"/>
              <a:t>a spoluriešitelia </a:t>
            </a:r>
            <a:r>
              <a:rPr lang="sk-SK" sz="2400" b="1" dirty="0" smtClean="0"/>
              <a:t>projektu: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h</a:t>
            </a:r>
            <a:r>
              <a:rPr lang="sk-SK" sz="2400" dirty="0" smtClean="0"/>
              <a:t>lavný </a:t>
            </a:r>
            <a:r>
              <a:rPr lang="sk-SK" sz="2400" dirty="0"/>
              <a:t>pracovný pomer s fakultou alebo </a:t>
            </a:r>
            <a:r>
              <a:rPr lang="sk-SK" sz="2400" dirty="0" smtClean="0"/>
              <a:t>doktorand </a:t>
            </a:r>
            <a:r>
              <a:rPr lang="sk-SK" sz="2400" dirty="0"/>
              <a:t>denného štúdia na </a:t>
            </a:r>
            <a:r>
              <a:rPr lang="sk-SK" sz="2400" dirty="0" smtClean="0"/>
              <a:t>Prírodovedeckej fakulte UPJŠ.</a:t>
            </a:r>
            <a:endParaRPr lang="sk-SK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/>
              <a:t>k</a:t>
            </a:r>
            <a:r>
              <a:rPr lang="pl-PL" sz="2400" dirty="0" smtClean="0"/>
              <a:t> 6.2.2015 </a:t>
            </a:r>
            <a:r>
              <a:rPr lang="pl-PL" sz="2400" b="1" dirty="0"/>
              <a:t>menej ako 30 rokov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/>
              <a:t>j</a:t>
            </a:r>
            <a:r>
              <a:rPr lang="sk-SK" sz="2400" dirty="0" smtClean="0"/>
              <a:t>edna </a:t>
            </a:r>
            <a:r>
              <a:rPr lang="sk-SK" sz="2400" dirty="0"/>
              <a:t>osoba môže byť </a:t>
            </a:r>
            <a:r>
              <a:rPr lang="sk-SK" sz="2400" dirty="0" smtClean="0"/>
              <a:t>zahrnutá ako vedúci </a:t>
            </a:r>
            <a:r>
              <a:rPr lang="sk-SK" sz="2400" dirty="0"/>
              <a:t>alebo </a:t>
            </a:r>
            <a:r>
              <a:rPr lang="sk-SK" sz="2400" dirty="0" smtClean="0"/>
              <a:t>spoluriešiteľ </a:t>
            </a:r>
            <a:r>
              <a:rPr lang="sk-SK" sz="2400" dirty="0"/>
              <a:t>iba v návrhu </a:t>
            </a:r>
            <a:r>
              <a:rPr lang="sk-SK" sz="2400" b="1" dirty="0"/>
              <a:t>jedného projektu </a:t>
            </a:r>
            <a:r>
              <a:rPr lang="sk-SK" sz="2400" dirty="0" smtClean="0"/>
              <a:t>v rámci jednej výzvy</a:t>
            </a:r>
            <a:endParaRPr lang="sk-SK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/>
              <a:t>n</a:t>
            </a:r>
            <a:r>
              <a:rPr lang="sk-SK" sz="2400" dirty="0" smtClean="0"/>
              <a:t>esmie </a:t>
            </a:r>
            <a:r>
              <a:rPr lang="sk-SK" sz="2400" dirty="0"/>
              <a:t>byť vedúcim iného prebiehajúceho VVGS projektu (univerzitného alebo fakultného</a:t>
            </a:r>
            <a:r>
              <a:rPr lang="sk-SK" sz="2400" dirty="0" smtClean="0"/>
              <a:t>) aj v rámci </a:t>
            </a:r>
            <a:r>
              <a:rPr lang="sk-SK" sz="2400" smtClean="0"/>
              <a:t>iných výziev</a:t>
            </a:r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Riešitelia projektu</a:t>
            </a:r>
            <a:endParaRPr lang="en-US" sz="3000" b="1" dirty="0"/>
          </a:p>
        </p:txBody>
      </p:sp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8389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486561" y="1925581"/>
            <a:ext cx="84753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Každý </a:t>
            </a:r>
            <a:r>
              <a:rPr lang="sk-SK" sz="2400" dirty="0"/>
              <a:t>projekt má </a:t>
            </a:r>
            <a:r>
              <a:rPr lang="sk-SK" sz="2400" b="1" dirty="0"/>
              <a:t>odborného poradcu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d</a:t>
            </a:r>
            <a:r>
              <a:rPr lang="pl-PL" sz="2400" dirty="0" smtClean="0"/>
              <a:t>ohliada </a:t>
            </a:r>
            <a:r>
              <a:rPr lang="pl-PL" sz="2400" dirty="0"/>
              <a:t>na pôvodnosť návrhu projektu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</a:t>
            </a:r>
            <a:r>
              <a:rPr lang="pl-PL" sz="2400" dirty="0" smtClean="0"/>
              <a:t>oskytuje </a:t>
            </a:r>
            <a:r>
              <a:rPr lang="pl-PL" sz="2400" dirty="0"/>
              <a:t>odborné rady počas riešenia projektu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spravidla ide o osobu z radov tvorivých zamestnancov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ak </a:t>
            </a:r>
            <a:r>
              <a:rPr lang="pl-PL" sz="2400" dirty="0"/>
              <a:t>je vedúcim projektu doktorand, tak poradcom je jeho školiteľ</a:t>
            </a:r>
          </a:p>
          <a:p>
            <a:endParaRPr lang="sk-SK" sz="2400" dirty="0"/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Poradca projektu</a:t>
            </a:r>
            <a:endParaRPr lang="en-US" sz="3000" b="1" dirty="0"/>
          </a:p>
        </p:txBody>
      </p:sp>
      <p:pic>
        <p:nvPicPr>
          <p:cNvPr id="6" name="Picture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3" y="5243120"/>
            <a:ext cx="4498596" cy="1530476"/>
          </a:xfrm>
          <a:prstGeom prst="rect">
            <a:avLst/>
          </a:prstGeom>
        </p:spPr>
      </p:pic>
      <p:pic>
        <p:nvPicPr>
          <p:cNvPr id="7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75763" y="1210614"/>
            <a:ext cx="5138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Finančné prostriedky sa poskytujú na vybrané projekty vedúcim riešiteľom projektov na bežné výdavky.</a:t>
            </a:r>
          </a:p>
          <a:p>
            <a:r>
              <a:rPr lang="pl-PL" sz="2400" dirty="0" smtClean="0"/>
              <a:t>Na </a:t>
            </a:r>
            <a:r>
              <a:rPr lang="pl-PL" sz="2400" dirty="0"/>
              <a:t>riešenie jedného projektu – </a:t>
            </a:r>
            <a:r>
              <a:rPr lang="pl-PL" sz="2400" b="1" dirty="0"/>
              <a:t>max 1000 EUR </a:t>
            </a:r>
            <a:r>
              <a:rPr lang="pl-PL" sz="2400" dirty="0"/>
              <a:t>(na celú dobu riešenia projektu) </a:t>
            </a:r>
            <a:endParaRPr lang="pl-PL" sz="2400" dirty="0" smtClean="0"/>
          </a:p>
          <a:p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</a:t>
            </a:r>
            <a:r>
              <a:rPr lang="pl-PL" sz="2400" dirty="0" smtClean="0"/>
              <a:t>rostriedky </a:t>
            </a:r>
            <a:r>
              <a:rPr lang="pl-PL" sz="2400" dirty="0"/>
              <a:t>dostane vedúci projektu v 1. roku riešenia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n</a:t>
            </a:r>
            <a:r>
              <a:rPr lang="pl-PL" sz="2400" dirty="0" smtClean="0"/>
              <a:t>ie </a:t>
            </a:r>
            <a:r>
              <a:rPr lang="pl-PL" sz="2400" dirty="0"/>
              <a:t>je možné použiť ich na režijné náklady pracoviska</a:t>
            </a:r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696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54380" tIns="0" rtlCol="0" anchor="ctr" anchorCtr="0"/>
          <a:lstStyle/>
          <a:p>
            <a:r>
              <a:rPr lang="sk-SK" sz="3000" b="1" dirty="0" smtClean="0"/>
              <a:t>Financovanie projektu</a:t>
            </a:r>
            <a:endParaRPr lang="en-US" sz="3000" b="1" dirty="0"/>
          </a:p>
        </p:txBody>
      </p:sp>
      <p:pic>
        <p:nvPicPr>
          <p:cNvPr id="6" name="Picture 3" descr="D:\# CAI UPJŠ\CAI - Design manual\logo 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0"/>
            <a:ext cx="1504949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5732" y="696286"/>
            <a:ext cx="4237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17646</TotalTime>
  <Words>1112</Words>
  <Application>Microsoft Office PowerPoint</Application>
  <PresentationFormat>Prezentácia na obrazovke (4:3)</PresentationFormat>
  <Paragraphs>161</Paragraphs>
  <Slides>25</Slides>
  <Notes>1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Lenka</cp:lastModifiedBy>
  <cp:revision>60</cp:revision>
  <dcterms:created xsi:type="dcterms:W3CDTF">2013-10-10T20:31:48Z</dcterms:created>
  <dcterms:modified xsi:type="dcterms:W3CDTF">2015-01-14T15:08:02Z</dcterms:modified>
</cp:coreProperties>
</file>