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0" r:id="rId3"/>
    <p:sldId id="274" r:id="rId4"/>
    <p:sldId id="280" r:id="rId5"/>
    <p:sldId id="259" r:id="rId6"/>
    <p:sldId id="283" r:id="rId7"/>
    <p:sldId id="284" r:id="rId8"/>
    <p:sldId id="275" r:id="rId9"/>
    <p:sldId id="281" r:id="rId10"/>
    <p:sldId id="261" r:id="rId11"/>
    <p:sldId id="282" r:id="rId12"/>
    <p:sldId id="276" r:id="rId13"/>
    <p:sldId id="270" r:id="rId14"/>
    <p:sldId id="277" r:id="rId15"/>
    <p:sldId id="285" r:id="rId16"/>
    <p:sldId id="278" r:id="rId17"/>
    <p:sldId id="279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48" autoAdjust="0"/>
  </p:normalViewPr>
  <p:slideViewPr>
    <p:cSldViewPr>
      <p:cViewPr varScale="1">
        <p:scale>
          <a:sx n="96" d="100"/>
          <a:sy n="96" d="100"/>
        </p:scale>
        <p:origin x="15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56686-1BAC-4AB9-BB4E-CFC0473FED62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CA4A4-A76B-4837-A03F-C414D8504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774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CA4A4-A76B-4837-A03F-C414D8504BCA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317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90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289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5249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1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467" y="221194"/>
            <a:ext cx="6637867" cy="938740"/>
          </a:xfrm>
        </p:spPr>
        <p:txBody>
          <a:bodyPr>
            <a:normAutofit/>
          </a:bodyPr>
          <a:lstStyle>
            <a:lvl1pPr>
              <a:defRPr sz="3733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397000"/>
            <a:ext cx="8881533" cy="5113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400" b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400" b="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400" b="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400" b="0">
                <a:latin typeface="+mn-lt"/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800" y="6510867"/>
            <a:ext cx="8585200" cy="193677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</a:defRPr>
            </a:lvl1pPr>
          </a:lstStyle>
          <a:p>
            <a:r>
              <a:rPr lang="sk-SK" dirty="0" smtClean="0"/>
              <a:t>Festival fyziky: Tvorivý učiteľ fyziky VI, Smolenice 07.04. – 10.04.2013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357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1974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143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6953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1066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1302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034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6159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4982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587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161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798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955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567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435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81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879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787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37BB-49F5-4CBC-A3C5-1F08F6077F2C}" type="datetimeFigureOut">
              <a:rPr lang="sk-SK" smtClean="0"/>
              <a:t>09.11.2017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8DAA1-FC61-4685-B767-23F81E309E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829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naboj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minar.strom.sk/sk/matboj/" TargetMode="External"/><Relationship Id="rId2" Type="http://schemas.openxmlformats.org/officeDocument/2006/relationships/hyperlink" Target="https://seminar.strom.sk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purplecomet.org/" TargetMode="External"/><Relationship Id="rId4" Type="http://schemas.openxmlformats.org/officeDocument/2006/relationships/hyperlink" Target="http://math.naboj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tanislav.krajci@upjs.sk" TargetMode="External"/><Relationship Id="rId2" Type="http://schemas.openxmlformats.org/officeDocument/2006/relationships/hyperlink" Target="mailto:ingrid.semanisinova@upjs.s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facebook.com/%C3%9Astav-matematick%C3%BDch-vied-PF-UPJ%C5%A0-151199477240175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oman.sotak@upjs.sk" TargetMode="External"/><Relationship Id="rId2" Type="http://schemas.openxmlformats.org/officeDocument/2006/relationships/hyperlink" Target="http://umv.science.upjs.sk/index.php/kniznica/popularizacne-prednask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zenit.svsbb.sk/" TargetMode="External"/><Relationship Id="rId7" Type="http://schemas.openxmlformats.org/officeDocument/2006/relationships/hyperlink" Target="http://ics.upjs.sk/ihra/" TargetMode="External"/><Relationship Id="rId2" Type="http://schemas.openxmlformats.org/officeDocument/2006/relationships/hyperlink" Target="http://www.oi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.ics.upjs.sk/palmaj/" TargetMode="External"/><Relationship Id="rId5" Type="http://schemas.openxmlformats.org/officeDocument/2006/relationships/hyperlink" Target="http://palma.strom.sk/" TargetMode="External"/><Relationship Id="rId4" Type="http://schemas.openxmlformats.org/officeDocument/2006/relationships/hyperlink" Target="https://www.fll.sk/" TargetMode="Externa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obotickybattle.sk/" TargetMode="External"/><Relationship Id="rId2" Type="http://schemas.openxmlformats.org/officeDocument/2006/relationships/hyperlink" Target="https://www.fll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netacad.s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3200" dirty="0"/>
          </a:p>
          <a:p>
            <a:pPr algn="ctr"/>
            <a:r>
              <a:rPr lang="sk-SK" sz="6600" b="1" dirty="0" smtClean="0"/>
              <a:t>Aktivity pre žiakov</a:t>
            </a:r>
            <a:endParaRPr lang="sk-SK" sz="6600" b="1" dirty="0" smtClean="0"/>
          </a:p>
          <a:p>
            <a:pPr algn="ctr"/>
            <a:endParaRPr lang="sk-SK" sz="3200" b="1" dirty="0" smtClean="0"/>
          </a:p>
          <a:p>
            <a:pPr algn="ctr"/>
            <a:r>
              <a:rPr lang="sk-SK" sz="3200" b="1" dirty="0" smtClean="0"/>
              <a:t>Prírodovedecká fakulta </a:t>
            </a:r>
          </a:p>
          <a:p>
            <a:pPr algn="ctr"/>
            <a:r>
              <a:rPr lang="sk-SK" sz="3200" b="1" dirty="0" smtClean="0"/>
              <a:t>UPJŠ v Košiciach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93403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b="1" dirty="0"/>
              <a:t>Krúžky, letné tábory</a:t>
            </a:r>
            <a:endParaRPr lang="sk-SK" sz="2400" dirty="0" smtClean="0"/>
          </a:p>
          <a:p>
            <a:r>
              <a:rPr lang="sk-SK" sz="2400" dirty="0" smtClean="0"/>
              <a:t>Informatický </a:t>
            </a:r>
            <a:r>
              <a:rPr lang="sk-SK" sz="2400" dirty="0" smtClean="0"/>
              <a:t>krúžok pre žiakov SŠ</a:t>
            </a:r>
          </a:p>
          <a:p>
            <a:r>
              <a:rPr lang="sk-SK" sz="2400" dirty="0"/>
              <a:t>Informatický krúžok pre žiakov </a:t>
            </a:r>
            <a:r>
              <a:rPr lang="sk-SK" sz="2400" dirty="0" smtClean="0"/>
              <a:t>ZŠ</a:t>
            </a:r>
          </a:p>
          <a:p>
            <a:r>
              <a:rPr lang="sk-SK" sz="2400" dirty="0" smtClean="0"/>
              <a:t>Letný denný IT tábor pre </a:t>
            </a:r>
            <a:r>
              <a:rPr lang="sk-SK" sz="2400" dirty="0"/>
              <a:t>žiakov </a:t>
            </a:r>
            <a:r>
              <a:rPr lang="sk-SK" sz="2400" dirty="0" smtClean="0"/>
              <a:t>ZŠ</a:t>
            </a:r>
            <a:endParaRPr lang="sk-SK" sz="2400" dirty="0"/>
          </a:p>
          <a:p>
            <a:endParaRPr lang="sk-SK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769" y="3886897"/>
            <a:ext cx="2304000" cy="1728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44" y="3585157"/>
            <a:ext cx="2304000" cy="1526399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42" y="4941168"/>
            <a:ext cx="2304000" cy="15264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769" y="1338863"/>
            <a:ext cx="2304000" cy="15264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482" y="4294418"/>
            <a:ext cx="2497907" cy="16548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424" y="2462673"/>
            <a:ext cx="2304000" cy="1526400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 smtClean="0">
                <a:solidFill>
                  <a:schemeClr val="bg1"/>
                </a:solidFill>
              </a:rPr>
              <a:t>Informatika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2130425"/>
            <a:ext cx="7772400" cy="288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sk-SK" sz="4800" dirty="0" smtClean="0">
                <a:solidFill>
                  <a:schemeClr val="tx1"/>
                </a:solidFill>
              </a:rPr>
              <a:t/>
            </a:r>
            <a:br>
              <a:rPr lang="sk-SK" sz="4800" dirty="0" smtClean="0">
                <a:solidFill>
                  <a:schemeClr val="tx1"/>
                </a:solidFill>
              </a:rPr>
            </a:br>
            <a:r>
              <a:rPr lang="sk-SK" sz="4800" cap="all" dirty="0" err="1" smtClean="0">
                <a:solidFill>
                  <a:schemeClr val="tx1"/>
                </a:solidFill>
              </a:rPr>
              <a:t>chémiA</a:t>
            </a:r>
            <a:endParaRPr lang="sk-SK" sz="48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7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CED4F-CCCB-4220-B999-1B8ACE3E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55" y="183273"/>
            <a:ext cx="8229600" cy="941471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 smtClean="0">
                <a:solidFill>
                  <a:schemeClr val="bg1"/>
                </a:solidFill>
              </a:rPr>
              <a:t>Chémia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18E6C67-FFD7-4B79-A664-6B41E7B8D7E4}"/>
              </a:ext>
            </a:extLst>
          </p:cNvPr>
          <p:cNvSpPr txBox="1"/>
          <p:nvPr/>
        </p:nvSpPr>
        <p:spPr>
          <a:xfrm>
            <a:off x="251520" y="1556792"/>
            <a:ext cx="859813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Chemická olympiáda</a:t>
            </a:r>
          </a:p>
          <a:p>
            <a:endParaRPr lang="sk-SK" sz="2400" b="1" dirty="0" smtClean="0"/>
          </a:p>
          <a:p>
            <a:r>
              <a:rPr lang="sk-SK" sz="2400" b="1" dirty="0" smtClean="0"/>
              <a:t>E</a:t>
            </a:r>
            <a:r>
              <a:rPr lang="en-US" sz="2400" b="1" dirty="0" err="1"/>
              <a:t>uropean</a:t>
            </a:r>
            <a:r>
              <a:rPr lang="en-US" sz="2400" b="1" dirty="0"/>
              <a:t> </a:t>
            </a:r>
            <a:r>
              <a:rPr lang="sk-SK" sz="2400" b="1" dirty="0"/>
              <a:t>C</a:t>
            </a:r>
            <a:r>
              <a:rPr lang="en-US" sz="2400" b="1" dirty="0" err="1"/>
              <a:t>ontest</a:t>
            </a:r>
            <a:r>
              <a:rPr lang="en-US" sz="2400" b="1" dirty="0"/>
              <a:t> for </a:t>
            </a:r>
            <a:r>
              <a:rPr lang="sk-SK" sz="2400" b="1" dirty="0"/>
              <a:t>Y</a:t>
            </a:r>
            <a:r>
              <a:rPr lang="en-US" sz="2400" b="1" dirty="0" err="1"/>
              <a:t>oung</a:t>
            </a:r>
            <a:r>
              <a:rPr lang="en-US" sz="2400" b="1" dirty="0"/>
              <a:t> </a:t>
            </a:r>
            <a:r>
              <a:rPr lang="sk-SK" sz="2400" b="1" dirty="0"/>
              <a:t>S</a:t>
            </a:r>
            <a:r>
              <a:rPr lang="en-US" sz="2400" b="1" dirty="0" err="1"/>
              <a:t>cientists</a:t>
            </a:r>
            <a:r>
              <a:rPr lang="sk-SK" sz="2400" b="1" dirty="0"/>
              <a:t> – EUCYS</a:t>
            </a:r>
            <a:endParaRPr lang="sk-SK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 smtClean="0"/>
              <a:t>22</a:t>
            </a:r>
            <a:r>
              <a:rPr lang="sk-SK" sz="2400" dirty="0"/>
              <a:t>.-27.11.2017 – </a:t>
            </a:r>
            <a:r>
              <a:rPr lang="sk-SK" sz="2400" dirty="0" smtClean="0"/>
              <a:t>Tallin</a:t>
            </a:r>
            <a:r>
              <a:rPr lang="sk-SK" sz="2400" dirty="0"/>
              <a:t>, </a:t>
            </a:r>
            <a:r>
              <a:rPr lang="sk-SK" sz="2400" dirty="0" smtClean="0"/>
              <a:t>Estónsko</a:t>
            </a:r>
            <a:endParaRPr lang="sk-SK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k-SK" sz="2000" dirty="0"/>
              <a:t>delegát Mgr. Mária </a:t>
            </a:r>
            <a:r>
              <a:rPr lang="sk-SK" sz="2000" dirty="0" err="1"/>
              <a:t>Babinčáková</a:t>
            </a:r>
            <a:endParaRPr lang="sk-SK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b="1" dirty="0" smtClean="0"/>
          </a:p>
          <a:p>
            <a:r>
              <a:rPr lang="sk-SK" sz="2400" b="1" dirty="0"/>
              <a:t>Festival vedy a techniky AMAVET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 smtClean="0"/>
              <a:t>13.10.2017 </a:t>
            </a:r>
            <a:r>
              <a:rPr lang="sk-SK" sz="2400" dirty="0"/>
              <a:t>– krajské kolo Prešovský a Košický kraj –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k-SK" sz="2000" dirty="0"/>
              <a:t>hodnotitelia RNDr. Ivana </a:t>
            </a:r>
            <a:r>
              <a:rPr lang="sk-SK" sz="2000" dirty="0" err="1"/>
              <a:t>Sotáková</a:t>
            </a:r>
            <a:r>
              <a:rPr lang="sk-SK" sz="2000" dirty="0"/>
              <a:t> a Mgr. Mária </a:t>
            </a:r>
            <a:r>
              <a:rPr lang="sk-SK" sz="2000" dirty="0" err="1"/>
              <a:t>Babinčáková</a:t>
            </a:r>
            <a:endParaRPr lang="sk-SK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/>
              <a:t>09. – 11.11.2017 – celoštátne </a:t>
            </a:r>
            <a:r>
              <a:rPr lang="sk-SK" sz="2400" dirty="0" smtClean="0"/>
              <a:t>kolo, postup na medzinárodné súťaže: </a:t>
            </a:r>
            <a:r>
              <a:rPr lang="sk-SK" sz="2000" dirty="0" smtClean="0"/>
              <a:t>INTEL </a:t>
            </a:r>
            <a:r>
              <a:rPr lang="sk-SK" sz="2000" dirty="0" err="1" smtClean="0"/>
              <a:t>Isef</a:t>
            </a:r>
            <a:r>
              <a:rPr lang="sk-SK" sz="2000" dirty="0" smtClean="0"/>
              <a:t> (USA), I-SWEEP (USA), EUCYS (Írsko), ESE (Poľsko), Rusko, Belgicko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k-SK" sz="2000" dirty="0" smtClean="0"/>
              <a:t>spoluorganizátor </a:t>
            </a:r>
            <a:r>
              <a:rPr lang="sk-SK" sz="2000" dirty="0"/>
              <a:t>Mgr. Mária </a:t>
            </a:r>
            <a:r>
              <a:rPr lang="sk-SK" sz="2000" dirty="0" err="1"/>
              <a:t>Babinčáková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7210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2130425"/>
            <a:ext cx="7772400" cy="288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sk-SK" sz="4800" cap="all" dirty="0" err="1" smtClean="0">
                <a:solidFill>
                  <a:schemeClr val="tx1"/>
                </a:solidFill>
              </a:rPr>
              <a:t>biológiA</a:t>
            </a:r>
            <a:endParaRPr lang="sk-SK" sz="48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94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74542" y="1412776"/>
            <a:ext cx="85173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-    </a:t>
            </a:r>
            <a:r>
              <a:rPr lang="sk-SK" sz="2400" dirty="0" err="1" smtClean="0"/>
              <a:t>Botanikiáda</a:t>
            </a:r>
            <a:endParaRPr lang="sk-SK" sz="2400" dirty="0"/>
          </a:p>
          <a:p>
            <a:r>
              <a:rPr lang="sk-SK" sz="2400" dirty="0"/>
              <a:t>-    </a:t>
            </a:r>
            <a:r>
              <a:rPr lang="sk-SK" sz="2400" dirty="0" smtClean="0"/>
              <a:t>Súťaž </a:t>
            </a:r>
            <a:r>
              <a:rPr lang="sk-SK" sz="2400" dirty="0"/>
              <a:t>mladých onkológov</a:t>
            </a:r>
          </a:p>
          <a:p>
            <a:pPr marL="380990" indent="-380990">
              <a:buFontTx/>
              <a:buChar char="-"/>
            </a:pPr>
            <a:r>
              <a:rPr lang="sk-SK" sz="2400" dirty="0"/>
              <a:t>Biologická olympiáda (krajské kolo)</a:t>
            </a:r>
          </a:p>
          <a:p>
            <a:pPr marL="380990" indent="-380990">
              <a:buFontTx/>
              <a:buChar char="-"/>
            </a:pPr>
            <a:r>
              <a:rPr lang="sk-SK" sz="2400" dirty="0"/>
              <a:t>Denný letný tábor pre deti </a:t>
            </a:r>
          </a:p>
          <a:p>
            <a:pPr marL="380990" indent="-380990">
              <a:buFontTx/>
              <a:buChar char="-"/>
            </a:pPr>
            <a:r>
              <a:rPr lang="sk-SK" sz="2400" dirty="0"/>
              <a:t>Popularizačné aktivity (vedecká kaviareň, výmenníky, noc výskumníkov)</a:t>
            </a:r>
          </a:p>
          <a:p>
            <a:pPr marL="380990" indent="-380990">
              <a:buFontTx/>
              <a:buChar char="-"/>
            </a:pPr>
            <a:r>
              <a:rPr lang="sk-SK" sz="2400" dirty="0"/>
              <a:t>SOČ – pre budúcich vysokoškolských študentov biológie</a:t>
            </a:r>
          </a:p>
          <a:p>
            <a:pPr marL="380990" indent="-380990">
              <a:buFontTx/>
              <a:buChar char="-"/>
            </a:pPr>
            <a:endParaRPr lang="sk-SK" sz="2400" dirty="0"/>
          </a:p>
          <a:p>
            <a:pPr marL="380990" indent="-380990">
              <a:buFontTx/>
              <a:buChar char="-"/>
            </a:pPr>
            <a:endParaRPr lang="sk-SK" sz="2400" dirty="0"/>
          </a:p>
        </p:txBody>
      </p:sp>
      <p:pic>
        <p:nvPicPr>
          <p:cNvPr id="4" name="Picture 3" descr="D:\Zabava\valika foto\IMG_9348_re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02" y="4301787"/>
            <a:ext cx="2638759" cy="197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foto_Maria\FOTO_2010\Tabor_TATRY_2010\P10407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0" y="4293096"/>
            <a:ext cx="2650351" cy="198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:\Praca\KLUB-cele\klub uci. biologie\klub foto\TN_DSC025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98" y="4293096"/>
            <a:ext cx="2700027" cy="198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5D7CED4F-CCCB-4220-B999-1B8ACE3E4904}"/>
              </a:ext>
            </a:extLst>
          </p:cNvPr>
          <p:cNvSpPr txBox="1">
            <a:spLocks/>
          </p:cNvSpPr>
          <p:nvPr/>
        </p:nvSpPr>
        <p:spPr>
          <a:xfrm>
            <a:off x="852055" y="183273"/>
            <a:ext cx="8229600" cy="9414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3600" b="1" smtClean="0">
                <a:solidFill>
                  <a:schemeClr val="bg1"/>
                </a:solidFill>
              </a:rPr>
              <a:t>Biológia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53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2130425"/>
            <a:ext cx="7772400" cy="288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sk-SK" sz="4800" cap="all" dirty="0" err="1" smtClean="0">
                <a:solidFill>
                  <a:schemeClr val="tx1"/>
                </a:solidFill>
              </a:rPr>
              <a:t>FyzikA</a:t>
            </a:r>
            <a:endParaRPr lang="sk-SK" sz="48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2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5651" y="1556792"/>
            <a:ext cx="8881533" cy="489784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Bádateľské prírodovedné laboratórium </a:t>
            </a:r>
            <a:r>
              <a:rPr lang="sk-SK" dirty="0" err="1"/>
              <a:t>SteelPark</a:t>
            </a:r>
            <a:r>
              <a:rPr lang="sk-SK" dirty="0"/>
              <a:t> Košice</a:t>
            </a:r>
          </a:p>
          <a:p>
            <a:pPr marL="268288"/>
            <a:r>
              <a:rPr lang="sk-SK" dirty="0" smtClean="0"/>
              <a:t>www.steelpark.sk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Fyzikálna olympiáda</a:t>
            </a:r>
          </a:p>
          <a:p>
            <a:pPr marL="179388"/>
            <a:r>
              <a:rPr lang="sk-SK" dirty="0" smtClean="0"/>
              <a:t>- dištančný kurz kategória D</a:t>
            </a:r>
          </a:p>
          <a:p>
            <a:pPr marL="179388"/>
            <a:r>
              <a:rPr lang="sk-SK" dirty="0" smtClean="0"/>
              <a:t>- prezenčné stretnutia pre riešiteľov pred krajským kolom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Medzinárodná súťaž </a:t>
            </a:r>
            <a:r>
              <a:rPr lang="sk-SK" b="1" dirty="0" smtClean="0"/>
              <a:t>FYZIKÁLNY NÁBOJ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hlinkClick r:id="rId3"/>
              </a:rPr>
              <a:t>http</a:t>
            </a:r>
            <a:r>
              <a:rPr lang="sk-SK" dirty="0">
                <a:hlinkClick r:id="rId3"/>
              </a:rPr>
              <a:t>://physics.naboj.org</a:t>
            </a:r>
            <a:r>
              <a:rPr lang="sk-SK" dirty="0" smtClean="0"/>
              <a:t>/ </a:t>
            </a:r>
            <a:r>
              <a:rPr lang="sk-SK" dirty="0"/>
              <a:t>– organizátor v </a:t>
            </a:r>
            <a:r>
              <a:rPr lang="sk-SK" dirty="0" smtClean="0"/>
              <a:t>Košiciach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Turnaj mladých fyzikov</a:t>
            </a:r>
          </a:p>
          <a:p>
            <a:pPr marL="268288" indent="14288"/>
            <a:r>
              <a:rPr lang="sk-SK" dirty="0" smtClean="0"/>
              <a:t>- podpora k riešeniam úloh</a:t>
            </a:r>
          </a:p>
          <a:p>
            <a:pPr marL="268288" indent="14288">
              <a:buFontTx/>
              <a:buChar char="-"/>
            </a:pPr>
            <a:r>
              <a:rPr lang="sk-SK" dirty="0" smtClean="0"/>
              <a:t> regionálne kolo</a:t>
            </a:r>
          </a:p>
          <a:p>
            <a:pPr marL="342900" indent="-342900">
              <a:buFontTx/>
              <a:buChar char="-"/>
            </a:pPr>
            <a:endParaRPr lang="sk-SK" dirty="0"/>
          </a:p>
          <a:p>
            <a:endParaRPr lang="sk-SK" dirty="0"/>
          </a:p>
        </p:txBody>
      </p:sp>
      <p:sp>
        <p:nvSpPr>
          <p:cNvPr id="4" name="Nadpis 3"/>
          <p:cNvSpPr txBox="1">
            <a:spLocks/>
          </p:cNvSpPr>
          <p:nvPr/>
        </p:nvSpPr>
        <p:spPr>
          <a:xfrm>
            <a:off x="82758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3600" b="1" dirty="0" smtClean="0">
                <a:solidFill>
                  <a:schemeClr val="bg1"/>
                </a:solidFill>
                <a:latin typeface="+mn-lt"/>
              </a:rPr>
              <a:t>Fyzika</a:t>
            </a:r>
            <a:endParaRPr lang="sk-SK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606661"/>
            <a:ext cx="1766411" cy="220801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104511"/>
            <a:ext cx="3503346" cy="15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2130425"/>
            <a:ext cx="7772400" cy="288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sk-SK" sz="4800" cap="all" dirty="0" smtClean="0">
                <a:solidFill>
                  <a:schemeClr val="tx1"/>
                </a:solidFill>
              </a:rPr>
              <a:t>matematika</a:t>
            </a:r>
            <a:endParaRPr lang="sk-SK" sz="48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5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smtClean="0"/>
              <a:t>Matematika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Súťaže</a:t>
            </a:r>
          </a:p>
          <a:p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Korešpondenčný matematický seminár </a:t>
            </a:r>
            <a:r>
              <a:rPr lang="sk-SK" b="1" dirty="0"/>
              <a:t>STROM</a:t>
            </a:r>
            <a:r>
              <a:rPr lang="sk-SK" dirty="0"/>
              <a:t> </a:t>
            </a:r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seminar.strom.sk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Matematická súťaž </a:t>
            </a:r>
            <a:r>
              <a:rPr lang="sk-SK" b="1" dirty="0" smtClean="0"/>
              <a:t>MATBOJ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hlinkClick r:id="rId3"/>
              </a:rPr>
              <a:t>https</a:t>
            </a:r>
            <a:r>
              <a:rPr lang="sk-SK" dirty="0">
                <a:hlinkClick r:id="rId3"/>
              </a:rPr>
              <a:t>://seminar.strom.sk/sk/matboj</a:t>
            </a:r>
            <a:r>
              <a:rPr lang="sk-SK" dirty="0" smtClean="0">
                <a:hlinkClick r:id="rId3"/>
              </a:rPr>
              <a:t>/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Medzinárodná matematická súťaž </a:t>
            </a:r>
            <a:r>
              <a:rPr lang="sk-SK" b="1" dirty="0"/>
              <a:t>NÁBOJ</a:t>
            </a:r>
            <a:r>
              <a:rPr lang="sk-SK" dirty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hlinkClick r:id="rId4"/>
              </a:rPr>
              <a:t>http</a:t>
            </a:r>
            <a:r>
              <a:rPr lang="sk-SK" dirty="0">
                <a:hlinkClick r:id="rId4"/>
              </a:rPr>
              <a:t>://math.naboj.org</a:t>
            </a:r>
            <a:r>
              <a:rPr lang="sk-SK" dirty="0" smtClean="0">
                <a:hlinkClick r:id="rId4"/>
              </a:rPr>
              <a:t>/</a:t>
            </a:r>
            <a:r>
              <a:rPr lang="sk-SK" dirty="0" smtClean="0"/>
              <a:t> </a:t>
            </a:r>
            <a:r>
              <a:rPr lang="sk-SK" dirty="0"/>
              <a:t>– organizátor v Košiciach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Medzinárodná súťaž </a:t>
            </a:r>
            <a:r>
              <a:rPr lang="sk-SK" b="1" dirty="0" err="1"/>
              <a:t>PurpleComet</a:t>
            </a:r>
            <a:r>
              <a:rPr lang="sk-SK" dirty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hlinkClick r:id="rId5"/>
              </a:rPr>
              <a:t>http</a:t>
            </a:r>
            <a:r>
              <a:rPr lang="sk-SK" dirty="0">
                <a:hlinkClick r:id="rId5"/>
              </a:rPr>
              <a:t>://www.purplecomet.org</a:t>
            </a:r>
            <a:r>
              <a:rPr lang="sk-SK" dirty="0" smtClean="0">
                <a:hlinkClick r:id="rId5"/>
              </a:rPr>
              <a:t>/</a:t>
            </a:r>
            <a:r>
              <a:rPr lang="sk-SK" dirty="0" smtClean="0"/>
              <a:t> </a:t>
            </a:r>
            <a:r>
              <a:rPr lang="sk-SK" dirty="0"/>
              <a:t>– lokalizácia do slovenčiny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29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 smtClean="0">
                <a:solidFill>
                  <a:schemeClr val="bg1"/>
                </a:solidFill>
              </a:rPr>
              <a:t>Matematika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Podpora k matematickej olympiáde</a:t>
            </a:r>
          </a:p>
          <a:p>
            <a:pPr marL="0" indent="0">
              <a:buNone/>
            </a:pPr>
            <a:r>
              <a:rPr lang="sk-SK" sz="2400" dirty="0"/>
              <a:t>https://ics.upjs.sk/~krajci/mo/</a:t>
            </a:r>
          </a:p>
          <a:p>
            <a:r>
              <a:rPr lang="sk-SK" sz="2400" dirty="0"/>
              <a:t>Krúžok</a:t>
            </a:r>
          </a:p>
          <a:p>
            <a:r>
              <a:rPr lang="sk-SK" sz="2400" dirty="0"/>
              <a:t>Inštruktáže</a:t>
            </a:r>
          </a:p>
          <a:p>
            <a:pPr marL="0" indent="0">
              <a:buNone/>
            </a:pPr>
            <a:r>
              <a:rPr lang="sk-SK" sz="2400" dirty="0"/>
              <a:t>„</a:t>
            </a:r>
            <a:r>
              <a:rPr lang="sk-SK" sz="2400" dirty="0" err="1"/>
              <a:t>helpdesk</a:t>
            </a:r>
            <a:r>
              <a:rPr lang="sk-SK" sz="2400" dirty="0"/>
              <a:t>“</a:t>
            </a:r>
          </a:p>
          <a:p>
            <a:r>
              <a:rPr lang="sk-SK" sz="2400" dirty="0" err="1">
                <a:hlinkClick r:id="rId2"/>
              </a:rPr>
              <a:t>ingrid.semanisinova@upjs.sk</a:t>
            </a:r>
            <a:endParaRPr lang="sk-SK" sz="2400" dirty="0"/>
          </a:p>
          <a:p>
            <a:r>
              <a:rPr lang="sk-SK" sz="2400" dirty="0" err="1">
                <a:hlinkClick r:id="rId3"/>
              </a:rPr>
              <a:t>stanislav.krajci@upjs.sk</a:t>
            </a:r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94860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 smtClean="0">
                <a:solidFill>
                  <a:schemeClr val="bg1"/>
                </a:solidFill>
              </a:rPr>
              <a:t>Matematika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/>
              <a:t>Matematické </a:t>
            </a:r>
            <a:r>
              <a:rPr lang="sk-SK" sz="2400" b="1" dirty="0" err="1"/>
              <a:t>hravenisko</a:t>
            </a:r>
            <a:endParaRPr lang="sk-SK" sz="2400" b="1" dirty="0"/>
          </a:p>
          <a:p>
            <a:r>
              <a:rPr lang="sk-SK" sz="2400" dirty="0"/>
              <a:t>Hranie spoločenských hier</a:t>
            </a:r>
          </a:p>
          <a:p>
            <a:r>
              <a:rPr lang="sk-SK" sz="2400" dirty="0"/>
              <a:t>Neformálne stretnutie so študentmi a doktorandmi</a:t>
            </a:r>
          </a:p>
          <a:p>
            <a:r>
              <a:rPr lang="sk-SK" sz="2400" dirty="0"/>
              <a:t>„aké je to naozaj študovať matematiku?“</a:t>
            </a:r>
          </a:p>
          <a:p>
            <a:r>
              <a:rPr lang="sk-SK" sz="2400" dirty="0"/>
              <a:t>Informácie na </a:t>
            </a:r>
            <a:r>
              <a:rPr lang="sk-SK" sz="2400" dirty="0">
                <a:hlinkClick r:id="rId2"/>
              </a:rPr>
              <a:t>FB stránke ÚMV</a:t>
            </a:r>
            <a:endParaRPr lang="sk-SK" sz="2400" dirty="0"/>
          </a:p>
          <a:p>
            <a:endParaRPr lang="sk-SK" sz="2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3181"/>
            <a:ext cx="2520280" cy="252360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63181"/>
            <a:ext cx="2376264" cy="252360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3181"/>
            <a:ext cx="2626906" cy="252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9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 smtClean="0">
                <a:solidFill>
                  <a:schemeClr val="bg1"/>
                </a:solidFill>
              </a:rPr>
              <a:t>Matematika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308197" y="1412776"/>
            <a:ext cx="8599984" cy="4525963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Popularizačné prednášky</a:t>
            </a:r>
          </a:p>
          <a:p>
            <a:pPr marL="0" indent="0">
              <a:buNone/>
            </a:pPr>
            <a:r>
              <a:rPr lang="sk-SK" sz="2400" dirty="0">
                <a:hlinkClick r:id="rId2"/>
              </a:rPr>
              <a:t>http://umv.science.upjs.sk/index.php/kniznica/popularizacne-prednasky</a:t>
            </a:r>
            <a:endParaRPr lang="sk-SK" sz="2400" dirty="0"/>
          </a:p>
          <a:p>
            <a:r>
              <a:rPr lang="sk-SK" sz="2400" dirty="0"/>
              <a:t>Rôzne aplikácie alebo zaujímavosti</a:t>
            </a:r>
          </a:p>
          <a:p>
            <a:r>
              <a:rPr lang="sk-SK" sz="2400" dirty="0"/>
              <a:t>Program pre žiakov napr. v čase maturít</a:t>
            </a:r>
          </a:p>
          <a:p>
            <a:r>
              <a:rPr lang="sk-SK" sz="2400" dirty="0"/>
              <a:t>Kontaktovať včas:</a:t>
            </a:r>
          </a:p>
          <a:p>
            <a:pPr marL="457200" lvl="1" indent="0">
              <a:buNone/>
            </a:pPr>
            <a:r>
              <a:rPr lang="sk-SK" sz="2000" dirty="0">
                <a:hlinkClick r:id="rId3"/>
              </a:rPr>
              <a:t>roman.sotak@upjs.sk</a:t>
            </a:r>
            <a:endParaRPr lang="sk-SK" sz="2400" dirty="0"/>
          </a:p>
          <a:p>
            <a:endParaRPr lang="sk-SK" dirty="0"/>
          </a:p>
          <a:p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35" y="2509738"/>
            <a:ext cx="3221615" cy="387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8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2130425"/>
            <a:ext cx="7772400" cy="288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sk-SK" sz="4800" dirty="0" smtClean="0">
                <a:solidFill>
                  <a:schemeClr val="tx1"/>
                </a:solidFill>
              </a:rPr>
              <a:t/>
            </a:r>
            <a:br>
              <a:rPr lang="sk-SK" sz="4800" dirty="0" smtClean="0">
                <a:solidFill>
                  <a:schemeClr val="tx1"/>
                </a:solidFill>
              </a:rPr>
            </a:br>
            <a:r>
              <a:rPr lang="sk-SK" sz="4800" cap="all" dirty="0" err="1" smtClean="0">
                <a:solidFill>
                  <a:schemeClr val="tx1"/>
                </a:solidFill>
              </a:rPr>
              <a:t>informatikA</a:t>
            </a:r>
            <a:endParaRPr lang="sk-SK" sz="48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4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328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/>
              <a:t>Informatické súťaže </a:t>
            </a:r>
            <a:endParaRPr lang="sk-SK" sz="2400" b="1" dirty="0" smtClean="0"/>
          </a:p>
          <a:p>
            <a:r>
              <a:rPr lang="sk-SK" sz="2000" b="1" dirty="0" smtClean="0"/>
              <a:t>Olympiáda </a:t>
            </a:r>
            <a:r>
              <a:rPr lang="sk-SK" sz="2000" b="1" dirty="0" smtClean="0"/>
              <a:t>v informatike </a:t>
            </a:r>
            <a:r>
              <a:rPr lang="sk-SK" sz="2000" dirty="0" smtClean="0"/>
              <a:t>(+ sústredenia, </a:t>
            </a:r>
            <a:r>
              <a:rPr lang="sk-SK" sz="2000" dirty="0"/>
              <a:t>š</a:t>
            </a:r>
            <a:r>
              <a:rPr lang="sk-SK" sz="2000" dirty="0" smtClean="0"/>
              <a:t>kolenia učiteľov</a:t>
            </a:r>
            <a:r>
              <a:rPr lang="sk-SK" sz="2000" dirty="0"/>
              <a:t>), </a:t>
            </a:r>
            <a:br>
              <a:rPr lang="sk-SK" sz="2000" dirty="0"/>
            </a:br>
            <a:r>
              <a:rPr lang="sk-SK" sz="2000" dirty="0">
                <a:hlinkClick r:id="rId2"/>
              </a:rPr>
              <a:t>http://www.oi.sk</a:t>
            </a:r>
            <a:r>
              <a:rPr lang="sk-SK" sz="2000" dirty="0" smtClean="0">
                <a:hlinkClick r:id="rId2"/>
              </a:rPr>
              <a:t>/</a:t>
            </a:r>
            <a:r>
              <a:rPr lang="sk-SK" sz="2000" dirty="0" smtClean="0"/>
              <a:t> </a:t>
            </a:r>
          </a:p>
          <a:p>
            <a:r>
              <a:rPr lang="sk-SK" sz="2000" b="1" dirty="0"/>
              <a:t>ZENIT v programovaní a </a:t>
            </a:r>
            <a:r>
              <a:rPr lang="sk-SK" sz="2000" b="1" dirty="0" err="1"/>
              <a:t>webdizajne</a:t>
            </a:r>
            <a:r>
              <a:rPr lang="sk-SK" sz="2000" dirty="0">
                <a:solidFill>
                  <a:srgbClr val="003300"/>
                </a:solidFill>
              </a:rPr>
              <a:t/>
            </a:r>
            <a:br>
              <a:rPr lang="sk-SK" sz="2000" dirty="0">
                <a:solidFill>
                  <a:srgbClr val="003300"/>
                </a:solidFill>
              </a:rPr>
            </a:br>
            <a:r>
              <a:rPr lang="sk-SK" sz="2000" dirty="0">
                <a:solidFill>
                  <a:srgbClr val="003300"/>
                </a:solidFill>
                <a:hlinkClick r:id="rId3"/>
              </a:rPr>
              <a:t>http://zenit.svsbb.sk</a:t>
            </a:r>
            <a:r>
              <a:rPr lang="sk-SK" sz="2000" dirty="0" smtClean="0">
                <a:solidFill>
                  <a:srgbClr val="003300"/>
                </a:solidFill>
                <a:hlinkClick r:id="rId3"/>
              </a:rPr>
              <a:t>/</a:t>
            </a:r>
            <a:endParaRPr lang="sk-SK" sz="2000" dirty="0" smtClean="0">
              <a:solidFill>
                <a:srgbClr val="003300"/>
              </a:solidFill>
            </a:endParaRPr>
          </a:p>
          <a:p>
            <a:r>
              <a:rPr lang="sk-SK" sz="2000" b="1" dirty="0" smtClean="0"/>
              <a:t>FIRST</a:t>
            </a:r>
            <a:r>
              <a:rPr lang="sk-SK" sz="2000" b="1" dirty="0"/>
              <a:t>® LEGO</a:t>
            </a:r>
            <a:r>
              <a:rPr lang="sk-SK" sz="2000" b="1" dirty="0" smtClean="0"/>
              <a:t>® </a:t>
            </a:r>
            <a:r>
              <a:rPr lang="sk-SK" sz="2000" b="1" dirty="0" err="1" smtClean="0"/>
              <a:t>League</a:t>
            </a:r>
            <a:r>
              <a:rPr lang="sk-SK" sz="2000" dirty="0" smtClean="0"/>
              <a:t> – p</a:t>
            </a:r>
            <a:r>
              <a:rPr lang="pl-PL" sz="2000" dirty="0" smtClean="0"/>
              <a:t>rogram </a:t>
            </a:r>
            <a:r>
              <a:rPr lang="pl-PL" sz="2000" dirty="0"/>
              <a:t>podporujúci u detí záujem o vedu a technológie</a:t>
            </a:r>
            <a:r>
              <a:rPr lang="sk-SK" sz="2000" dirty="0">
                <a:solidFill>
                  <a:srgbClr val="003300"/>
                </a:solidFill>
              </a:rPr>
              <a:t/>
            </a:r>
            <a:br>
              <a:rPr lang="sk-SK" sz="2000" dirty="0">
                <a:solidFill>
                  <a:srgbClr val="003300"/>
                </a:solidFill>
              </a:rPr>
            </a:br>
            <a:r>
              <a:rPr lang="sk-SK" sz="2000" dirty="0">
                <a:solidFill>
                  <a:srgbClr val="003300"/>
                </a:solidFill>
                <a:hlinkClick r:id="rId4"/>
              </a:rPr>
              <a:t>https://www.fll.sk</a:t>
            </a:r>
            <a:r>
              <a:rPr lang="sk-SK" sz="2000" dirty="0" smtClean="0">
                <a:solidFill>
                  <a:srgbClr val="003300"/>
                </a:solidFill>
                <a:hlinkClick r:id="rId4"/>
              </a:rPr>
              <a:t>/</a:t>
            </a:r>
            <a:r>
              <a:rPr lang="sk-SK" sz="2000" dirty="0" smtClean="0">
                <a:solidFill>
                  <a:srgbClr val="003300"/>
                </a:solidFill>
              </a:rPr>
              <a:t> </a:t>
            </a:r>
          </a:p>
          <a:p>
            <a:r>
              <a:rPr lang="sk-SK" sz="2000" b="1" dirty="0"/>
              <a:t>PALMA</a:t>
            </a:r>
            <a:r>
              <a:rPr lang="sk-SK" sz="2000" dirty="0"/>
              <a:t> </a:t>
            </a:r>
            <a:r>
              <a:rPr lang="sk-SK" sz="2000" dirty="0" smtClean="0"/>
              <a:t>– súťaž </a:t>
            </a:r>
            <a:r>
              <a:rPr lang="sk-SK" sz="2000" dirty="0"/>
              <a:t>v programovaní určená </a:t>
            </a:r>
            <a:r>
              <a:rPr lang="sk-SK" sz="2000" dirty="0" smtClean="0"/>
              <a:t>žiakom stredných škôl,</a:t>
            </a:r>
            <a:br>
              <a:rPr lang="sk-SK" sz="2000" dirty="0" smtClean="0"/>
            </a:br>
            <a:r>
              <a:rPr lang="sk-SK" sz="2000" dirty="0" smtClean="0">
                <a:hlinkClick r:id="rId5"/>
              </a:rPr>
              <a:t>http</a:t>
            </a:r>
            <a:r>
              <a:rPr lang="sk-SK" sz="2000" dirty="0">
                <a:hlinkClick r:id="rId5"/>
              </a:rPr>
              <a:t>://palma.strom.sk</a:t>
            </a:r>
            <a:r>
              <a:rPr lang="sk-SK" sz="2000" dirty="0" smtClean="0">
                <a:hlinkClick r:id="rId5"/>
              </a:rPr>
              <a:t>/</a:t>
            </a:r>
            <a:endParaRPr lang="sk-SK" sz="2000" dirty="0" smtClean="0"/>
          </a:p>
          <a:p>
            <a:r>
              <a:rPr lang="sk-SK" sz="2000" b="1" dirty="0" smtClean="0"/>
              <a:t>PALMA junior </a:t>
            </a:r>
            <a:r>
              <a:rPr lang="sk-SK" sz="2000" dirty="0" smtClean="0"/>
              <a:t>– súťaž </a:t>
            </a:r>
            <a:r>
              <a:rPr lang="sk-SK" sz="2000" dirty="0"/>
              <a:t>v programovaní určená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žiakom 2. stupňa ZŠ a 1. – 3. </a:t>
            </a:r>
            <a:r>
              <a:rPr lang="sk-SK" sz="2000" dirty="0"/>
              <a:t>ročníka </a:t>
            </a:r>
            <a:r>
              <a:rPr lang="sk-SK" sz="2000" dirty="0" smtClean="0"/>
              <a:t>SŠ,</a:t>
            </a:r>
            <a:br>
              <a:rPr lang="sk-SK" sz="2000" dirty="0" smtClean="0"/>
            </a:br>
            <a:r>
              <a:rPr lang="sk-SK" sz="2000" dirty="0" smtClean="0">
                <a:hlinkClick r:id="rId6"/>
              </a:rPr>
              <a:t>https</a:t>
            </a:r>
            <a:r>
              <a:rPr lang="sk-SK" sz="2000" dirty="0">
                <a:hlinkClick r:id="rId6"/>
              </a:rPr>
              <a:t>://di.ics.upjs.sk/palmaj</a:t>
            </a:r>
            <a:r>
              <a:rPr lang="sk-SK" sz="2000" dirty="0" smtClean="0">
                <a:hlinkClick r:id="rId6"/>
              </a:rPr>
              <a:t>/</a:t>
            </a:r>
            <a:r>
              <a:rPr lang="sk-SK" sz="2000" dirty="0" smtClean="0"/>
              <a:t> </a:t>
            </a:r>
          </a:p>
          <a:p>
            <a:r>
              <a:rPr lang="sk-SK" sz="2000" b="1" dirty="0"/>
              <a:t>IHRA</a:t>
            </a:r>
            <a:r>
              <a:rPr lang="sk-SK" sz="2000" dirty="0"/>
              <a:t> </a:t>
            </a:r>
            <a:r>
              <a:rPr lang="sk-SK" sz="2000" dirty="0" smtClean="0"/>
              <a:t>– súťaž </a:t>
            </a:r>
            <a:r>
              <a:rPr lang="sk-SK" sz="2000" dirty="0"/>
              <a:t>v tvorbe počítačových hier s voľnými </a:t>
            </a:r>
            <a:r>
              <a:rPr lang="sk-SK" sz="2000" dirty="0" smtClean="0"/>
              <a:t>pravidlami,</a:t>
            </a:r>
            <a:br>
              <a:rPr lang="sk-SK" sz="2000" dirty="0" smtClean="0"/>
            </a:br>
            <a:r>
              <a:rPr lang="sk-SK" sz="2000" dirty="0" smtClean="0">
                <a:hlinkClick r:id="rId7"/>
              </a:rPr>
              <a:t>http</a:t>
            </a:r>
            <a:r>
              <a:rPr lang="sk-SK" sz="2000" dirty="0">
                <a:hlinkClick r:id="rId7"/>
              </a:rPr>
              <a:t>://ics.upjs.sk/ihra</a:t>
            </a:r>
            <a:r>
              <a:rPr lang="sk-SK" sz="2000" dirty="0" smtClean="0">
                <a:hlinkClick r:id="rId7"/>
              </a:rPr>
              <a:t>/</a:t>
            </a:r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725144"/>
            <a:ext cx="1794701" cy="1202540"/>
          </a:xfrm>
          <a:prstGeom prst="rect">
            <a:avLst/>
          </a:prstGeom>
        </p:spPr>
      </p:pic>
      <p:pic>
        <p:nvPicPr>
          <p:cNvPr id="1026" name="Picture 2" descr="https://palma.strom.sk/imgs/palma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4509120"/>
            <a:ext cx="1574694" cy="9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 smtClean="0">
                <a:solidFill>
                  <a:schemeClr val="bg1"/>
                </a:solidFill>
              </a:rPr>
              <a:t>Informatika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6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sk-SK" sz="3600" b="1" dirty="0" smtClean="0">
                <a:solidFill>
                  <a:schemeClr val="bg1"/>
                </a:solidFill>
              </a:rPr>
              <a:t>Informatika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03889" y="1484784"/>
            <a:ext cx="8805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Regionálne </a:t>
            </a:r>
            <a:r>
              <a:rPr lang="sk-SK" sz="2000" dirty="0"/>
              <a:t>kolo </a:t>
            </a:r>
            <a:r>
              <a:rPr lang="sk-SK" sz="2000" b="1" dirty="0" err="1"/>
              <a:t>FirstLegoLeague</a:t>
            </a:r>
            <a:r>
              <a:rPr lang="sk-SK" sz="2000" dirty="0"/>
              <a:t> – Košice</a:t>
            </a:r>
            <a:br>
              <a:rPr lang="sk-SK" sz="2000" dirty="0"/>
            </a:br>
            <a:r>
              <a:rPr lang="sk-SK" sz="2000" dirty="0">
                <a:hlinkClick r:id="rId2"/>
              </a:rPr>
              <a:t>https://www.fll.sk</a:t>
            </a:r>
            <a:r>
              <a:rPr lang="sk-SK" sz="2000" dirty="0" smtClean="0">
                <a:hlinkClick r:id="rId2"/>
              </a:rPr>
              <a:t>/</a:t>
            </a:r>
            <a:endParaRPr lang="sk-S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/>
              <a:t>Robotická súťaž RBA </a:t>
            </a:r>
            <a:r>
              <a:rPr lang="sk-SK" sz="2000" dirty="0"/>
              <a:t>(spoluorganizátor s </a:t>
            </a:r>
            <a:r>
              <a:rPr lang="sk-SK" sz="2000" dirty="0" err="1"/>
              <a:t>Gym</a:t>
            </a:r>
            <a:r>
              <a:rPr lang="sk-SK" sz="2000" dirty="0"/>
              <a:t>. Alejová) </a:t>
            </a:r>
            <a:r>
              <a:rPr lang="sk-SK" sz="2000" dirty="0" smtClean="0">
                <a:hlinkClick r:id="rId3"/>
              </a:rPr>
              <a:t>http</a:t>
            </a:r>
            <a:r>
              <a:rPr lang="sk-SK" sz="2000" dirty="0">
                <a:hlinkClick r:id="rId3"/>
              </a:rPr>
              <a:t>://robotickybattle.sk</a:t>
            </a:r>
            <a:r>
              <a:rPr lang="sk-SK" sz="2000" dirty="0" smtClean="0">
                <a:hlinkClick r:id="rId3"/>
              </a:rPr>
              <a:t>/</a:t>
            </a:r>
            <a:endParaRPr lang="sk-S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 err="1"/>
              <a:t>Networking</a:t>
            </a:r>
            <a:r>
              <a:rPr lang="sk-SK" sz="2000" b="1" dirty="0"/>
              <a:t> </a:t>
            </a:r>
            <a:r>
              <a:rPr lang="sk-SK" sz="2000" b="1" dirty="0" err="1"/>
              <a:t>Academic</a:t>
            </a:r>
            <a:r>
              <a:rPr lang="sk-SK" sz="2000" b="1" dirty="0"/>
              <a:t> </a:t>
            </a:r>
            <a:r>
              <a:rPr lang="sk-SK" sz="2000" b="1" dirty="0" err="1"/>
              <a:t>Games</a:t>
            </a:r>
            <a:r>
              <a:rPr lang="sk-SK" sz="2000" b="1" dirty="0"/>
              <a:t> </a:t>
            </a:r>
            <a:r>
              <a:rPr lang="sk-SK" sz="2000" dirty="0"/>
              <a:t>(spoluorganizátor s TUKE) </a:t>
            </a:r>
            <a:r>
              <a:rPr lang="sk-SK" sz="2000" dirty="0" smtClean="0">
                <a:hlinkClick r:id="rId4"/>
              </a:rPr>
              <a:t>http</a:t>
            </a:r>
            <a:r>
              <a:rPr lang="sk-SK" sz="2000" dirty="0">
                <a:hlinkClick r:id="rId4"/>
              </a:rPr>
              <a:t>://www.netacad.sk</a:t>
            </a:r>
            <a:r>
              <a:rPr lang="sk-SK" sz="2000" dirty="0" smtClean="0">
                <a:hlinkClick r:id="rId4"/>
              </a:rPr>
              <a:t>/</a:t>
            </a:r>
            <a:endParaRPr lang="sk-SK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84" y="4039329"/>
            <a:ext cx="2969401" cy="244827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39329"/>
            <a:ext cx="2969401" cy="24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279</Words>
  <Application>Microsoft Office PowerPoint</Application>
  <PresentationFormat>Prezentácia na obrazovke (4:3)</PresentationFormat>
  <Paragraphs>90</Paragraphs>
  <Slides>16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Motív Office</vt:lpstr>
      <vt:lpstr>1_Motív Office</vt:lpstr>
      <vt:lpstr>Prezentácia programu PowerPoint</vt:lpstr>
      <vt:lpstr>Prezentácia programu PowerPoint</vt:lpstr>
      <vt:lpstr>Matematika</vt:lpstr>
      <vt:lpstr>Matematika</vt:lpstr>
      <vt:lpstr>Matematika</vt:lpstr>
      <vt:lpstr>Matematika</vt:lpstr>
      <vt:lpstr>Prezentácia programu PowerPoint</vt:lpstr>
      <vt:lpstr>Informatika</vt:lpstr>
      <vt:lpstr>Informatika</vt:lpstr>
      <vt:lpstr>Informatika</vt:lpstr>
      <vt:lpstr>Prezentácia programu PowerPoint</vt:lpstr>
      <vt:lpstr>Chémia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Klub učiteľov matematiky (KUM)</dc:title>
  <dc:creator>Verunka</dc:creator>
  <cp:lastModifiedBy>doc. RNDr. Marián Kireš PhD.</cp:lastModifiedBy>
  <cp:revision>73</cp:revision>
  <dcterms:created xsi:type="dcterms:W3CDTF">2017-10-24T04:50:13Z</dcterms:created>
  <dcterms:modified xsi:type="dcterms:W3CDTF">2017-11-09T22:44:19Z</dcterms:modified>
</cp:coreProperties>
</file>