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5" r:id="rId11"/>
  </p:sldIdLst>
  <p:sldSz cx="6858000" cy="5143500"/>
  <p:notesSz cx="6858000" cy="9144000"/>
  <p:defaultTextStyle>
    <a:defPPr>
      <a:defRPr lang="sk-S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14" y="26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30.11.2015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8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30.11.2015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634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165895"/>
            <a:ext cx="4978400" cy="70405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047750"/>
            <a:ext cx="6661150" cy="3835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="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="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="0">
                <a:latin typeface="+mn-lt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" y="4883150"/>
            <a:ext cx="6438900" cy="145258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Festival fyziky: Tvorivý učiteľ fyziky VI, Smolenice 07.04. – 10.04.2013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846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 b="1"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30.11.2015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09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30.11.2015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267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30.11.2015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954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30.11.2015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701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30.11.2015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762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30.11.2015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214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30.11.2015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43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1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isa.oecd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sails-project.eu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establish-fp7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fv.science.upjs.sk/_projekty/vemi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742" y="1332854"/>
            <a:ext cx="6667928" cy="1702465"/>
          </a:xfrm>
        </p:spPr>
        <p:txBody>
          <a:bodyPr>
            <a:normAutofit/>
          </a:bodyPr>
          <a:lstStyle/>
          <a:p>
            <a:r>
              <a:rPr lang="sk-SK" sz="3600" b="1" dirty="0"/>
              <a:t>Digitálne technológie </a:t>
            </a:r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3600" b="1" dirty="0" smtClean="0"/>
              <a:t>v</a:t>
            </a:r>
            <a:r>
              <a:rPr lang="sk-SK" sz="3600" b="1" dirty="0"/>
              <a:t> príprave budúcich </a:t>
            </a:r>
            <a:r>
              <a:rPr lang="sk-SK" sz="3600" b="1" dirty="0" smtClean="0"/>
              <a:t>učiteľov</a:t>
            </a:r>
            <a:br>
              <a:rPr lang="sk-SK" sz="3600" b="1" dirty="0" smtClean="0"/>
            </a:br>
            <a:r>
              <a:rPr lang="sk-SK" sz="1800" b="1" dirty="0" smtClean="0"/>
              <a:t>matematiky, fyz</a:t>
            </a:r>
            <a:r>
              <a:rPr lang="sk-SK" sz="2000" b="1" dirty="0" smtClean="0"/>
              <a:t>iky, informatiky, biológie, chémie a geografie</a:t>
            </a:r>
            <a:endParaRPr lang="sk-SK" sz="36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50" y="3533601"/>
            <a:ext cx="5143500" cy="327199"/>
          </a:xfrm>
        </p:spPr>
        <p:txBody>
          <a:bodyPr>
            <a:noAutofit/>
          </a:bodyPr>
          <a:lstStyle/>
          <a:p>
            <a:r>
              <a:rPr lang="en-GB" sz="1600" dirty="0"/>
              <a:t>Marián </a:t>
            </a:r>
            <a:r>
              <a:rPr lang="en-GB" sz="1600" dirty="0" smtClean="0"/>
              <a:t>Kireš</a:t>
            </a:r>
            <a:r>
              <a:rPr lang="sk-SK" sz="1600" dirty="0" smtClean="0"/>
              <a:t>, Ľubomír Šnajder</a:t>
            </a:r>
          </a:p>
          <a:p>
            <a:r>
              <a:rPr lang="en-US" sz="1600" dirty="0" smtClean="0"/>
              <a:t>marian.kires@upjs.sk</a:t>
            </a:r>
            <a:r>
              <a:rPr lang="sk-SK" sz="1600" dirty="0" smtClean="0"/>
              <a:t>, lubomir.snajder@upjs.sk</a:t>
            </a:r>
            <a:endParaRPr lang="sk-SK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dirty="0" smtClean="0"/>
              <a:t>Prírodovedecká fakulta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dirty="0" smtClean="0"/>
              <a:t>Univerzita P. J. Šafárika v </a:t>
            </a:r>
            <a:r>
              <a:rPr lang="en-GB" sz="1600" dirty="0" err="1" smtClean="0"/>
              <a:t>Košic</a:t>
            </a:r>
            <a:r>
              <a:rPr lang="sk-SK" sz="1600" dirty="0" err="1" smtClean="0"/>
              <a:t>iach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40959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Poďakovanie</a:t>
            </a:r>
            <a:endParaRPr lang="en-US" dirty="0"/>
          </a:p>
        </p:txBody>
      </p:sp>
      <p:pic>
        <p:nvPicPr>
          <p:cNvPr id="5" name="Obrázo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6" y="949302"/>
            <a:ext cx="6355478" cy="45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Motto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sk-SK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dirty="0" smtClean="0"/>
              <a:t>Vzdelávanie v a pre </a:t>
            </a:r>
            <a:r>
              <a:rPr lang="sk-SK" b="1" dirty="0"/>
              <a:t>informačnú spoločnosť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dirty="0" smtClean="0"/>
              <a:t>Prírodovedné </a:t>
            </a:r>
            <a:r>
              <a:rPr lang="sk-SK" dirty="0"/>
              <a:t>vzdelávanie zamerané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 </a:t>
            </a:r>
            <a:r>
              <a:rPr lang="sk-SK" dirty="0"/>
              <a:t>budovanie </a:t>
            </a:r>
            <a:r>
              <a:rPr lang="sk-SK" b="1" dirty="0"/>
              <a:t>vedeckej gramotnosti</a:t>
            </a:r>
            <a:r>
              <a:rPr lang="sk-SK" dirty="0"/>
              <a:t>.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441356"/>
            <a:ext cx="2387245" cy="179043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ok 4" descr="mer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458" y="2853671"/>
            <a:ext cx="2719756" cy="1820931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03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Prírodovedná gramotnosť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350" y="1047750"/>
            <a:ext cx="6661150" cy="4027170"/>
          </a:xfrm>
        </p:spPr>
        <p:txBody>
          <a:bodyPr>
            <a:noAutofit/>
          </a:bodyPr>
          <a:lstStyle/>
          <a:p>
            <a:r>
              <a:rPr lang="sk-SK" dirty="0"/>
              <a:t>OECD PISA </a:t>
            </a:r>
            <a:r>
              <a:rPr lang="sk-SK" sz="1400" dirty="0" smtClean="0"/>
              <a:t>(</a:t>
            </a:r>
            <a:r>
              <a:rPr lang="sk-SK" sz="1400" dirty="0" smtClean="0">
                <a:hlinkClick r:id="rId2"/>
              </a:rPr>
              <a:t>http://www.pisa.oecd.org</a:t>
            </a:r>
            <a:r>
              <a:rPr lang="sk-SK" sz="1400" dirty="0" smtClean="0"/>
              <a:t>) </a:t>
            </a:r>
            <a:r>
              <a:rPr lang="sk-SK" dirty="0" smtClean="0"/>
              <a:t>chápe </a:t>
            </a:r>
            <a:r>
              <a:rPr lang="sk-SK" dirty="0"/>
              <a:t>vedeckú gramotnosť ako:</a:t>
            </a:r>
            <a:endParaRPr lang="en-US" dirty="0"/>
          </a:p>
          <a:p>
            <a:endParaRPr lang="sk-SK" i="1" dirty="0" smtClean="0"/>
          </a:p>
          <a:p>
            <a:pPr algn="ctr"/>
            <a:r>
              <a:rPr lang="sk-SK" i="1" dirty="0" smtClean="0"/>
              <a:t>„</a:t>
            </a:r>
            <a:r>
              <a:rPr lang="sk-SK" i="1" dirty="0"/>
              <a:t>schopnosť používať vedecké poznatky, identifikovať otázky </a:t>
            </a:r>
            <a:br>
              <a:rPr lang="sk-SK" i="1" dirty="0"/>
            </a:br>
            <a:r>
              <a:rPr lang="sk-SK" i="1" dirty="0"/>
              <a:t>a vyvodzovať dôkazmi podložené závery na pochopenie a tvorbu rozhodnutí o svete prírody </a:t>
            </a:r>
            <a:r>
              <a:rPr lang="sk-SK" i="1" dirty="0" smtClean="0"/>
              <a:t>a </a:t>
            </a:r>
            <a:r>
              <a:rPr lang="sk-SK" i="1" dirty="0"/>
              <a:t>zmenách, </a:t>
            </a:r>
            <a:endParaRPr lang="sk-SK" i="1" dirty="0" smtClean="0"/>
          </a:p>
          <a:p>
            <a:pPr algn="ctr"/>
            <a:r>
              <a:rPr lang="sk-SK" i="1" dirty="0" smtClean="0"/>
              <a:t>ktoré </a:t>
            </a:r>
            <a:r>
              <a:rPr lang="sk-SK" i="1" dirty="0"/>
              <a:t>v ňom v dôsledku ľudskej aktivity nastali.“</a:t>
            </a:r>
            <a:endParaRPr lang="en-US" dirty="0"/>
          </a:p>
          <a:p>
            <a:endParaRPr lang="sk-SK" dirty="0" smtClean="0"/>
          </a:p>
          <a:p>
            <a:r>
              <a:rPr lang="sk-SK" dirty="0"/>
              <a:t>Prírodovedná gramotnosť </a:t>
            </a:r>
            <a:r>
              <a:rPr lang="sk-SK" sz="1400" dirty="0"/>
              <a:t>(</a:t>
            </a:r>
            <a:r>
              <a:rPr lang="sk-SK" sz="1400" dirty="0" err="1"/>
              <a:t>Harlen</a:t>
            </a:r>
            <a:r>
              <a:rPr lang="sk-SK" sz="1400" dirty="0"/>
              <a:t>, 2000)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dirty="0" smtClean="0"/>
              <a:t>pozostáva </a:t>
            </a:r>
            <a:r>
              <a:rPr lang="sk-SK" dirty="0"/>
              <a:t>z troch základných zložiek:</a:t>
            </a:r>
            <a:endParaRPr lang="en-US" dirty="0"/>
          </a:p>
          <a:p>
            <a:pPr marL="541338" lvl="0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/>
              <a:t>prírodovedné predstavy, </a:t>
            </a:r>
            <a:endParaRPr lang="en-US" dirty="0"/>
          </a:p>
          <a:p>
            <a:pPr marL="541338" lvl="0" indent="-184150">
              <a:buFont typeface="Arial" panose="020B0604020202020204" pitchFamily="34" charset="0"/>
              <a:buChar char="•"/>
            </a:pPr>
            <a:r>
              <a:rPr lang="sk-SK" dirty="0"/>
              <a:t>prejavy vedeckého postoja k realite,</a:t>
            </a:r>
            <a:endParaRPr lang="en-US" dirty="0"/>
          </a:p>
          <a:p>
            <a:pPr marL="541338" lvl="0" indent="-184150">
              <a:buFont typeface="Arial" panose="020B0604020202020204" pitchFamily="34" charset="0"/>
              <a:buChar char="•"/>
            </a:pPr>
            <a:r>
              <a:rPr lang="sk-SK" dirty="0"/>
              <a:t>spôsobilosti vedeckej práce</a:t>
            </a:r>
            <a:r>
              <a:rPr lang="sk-SK" dirty="0" smtClean="0"/>
              <a:t>.</a:t>
            </a:r>
          </a:p>
          <a:p>
            <a:pPr marL="541338" lvl="0" indent="-184150">
              <a:buFont typeface="Arial" panose="020B0604020202020204" pitchFamily="34" charset="0"/>
              <a:buChar char="•"/>
            </a:pPr>
            <a:endParaRPr lang="sk-SK" dirty="0"/>
          </a:p>
          <a:p>
            <a:pPr marL="357188" lvl="0"/>
            <a:r>
              <a:rPr lang="sk-SK" i="1" dirty="0" smtClean="0"/>
              <a:t>Myslíme to vážne s rozvíjaním spôsobilostí (kompetencií)?</a:t>
            </a:r>
          </a:p>
          <a:p>
            <a:endParaRPr lang="en-US" dirty="0"/>
          </a:p>
        </p:txBody>
      </p:sp>
      <p:pic>
        <p:nvPicPr>
          <p:cNvPr id="4" name="Picture 13" descr="Obr"/>
          <p:cNvPicPr>
            <a:picLocks noChangeAspect="1" noChangeArrowheads="1"/>
          </p:cNvPicPr>
          <p:nvPr/>
        </p:nvPicPr>
        <p:blipFill rotWithShape="1">
          <a:blip r:embed="rId3" cstate="print"/>
          <a:srcRect t="7244" b="5121"/>
          <a:stretch/>
        </p:blipFill>
        <p:spPr bwMode="auto">
          <a:xfrm>
            <a:off x="4275637" y="3023268"/>
            <a:ext cx="2325278" cy="152466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03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Prírodovedné vzdelávanie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350" y="1200646"/>
            <a:ext cx="6661150" cy="368250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sk-SK" dirty="0"/>
              <a:t>Rozvíjanie spôsobilostí je možné len pomocou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aktívneho </a:t>
            </a:r>
            <a:r>
              <a:rPr lang="sk-SK" b="1" dirty="0"/>
              <a:t>žiackeho poznávania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sk-SK" dirty="0" smtClean="0"/>
              <a:t>Interaktívne vzdelávanie</a:t>
            </a:r>
            <a:br>
              <a:rPr lang="sk-SK" dirty="0" smtClean="0"/>
            </a:br>
            <a:r>
              <a:rPr lang="sk-SK" b="1" dirty="0" smtClean="0"/>
              <a:t>Bádateľsky </a:t>
            </a:r>
            <a:r>
              <a:rPr lang="sk-SK" b="1" dirty="0"/>
              <a:t>orientovaná výučba prírodovedných predmetov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sk-SK" dirty="0"/>
              <a:t>Žiak sa má presvedčiť,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že </a:t>
            </a:r>
            <a:r>
              <a:rPr lang="sk-SK" b="1" dirty="0"/>
              <a:t>potrebuje byť vedecky gramotný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sk-SK" dirty="0"/>
              <a:t>Objavuj, skúmaj, vyšetruj, </a:t>
            </a:r>
            <a:r>
              <a:rPr lang="sk-SK" b="1" dirty="0" smtClean="0"/>
              <a:t>bádaj</a:t>
            </a:r>
            <a:r>
              <a:rPr lang="sk-SK" dirty="0" smtClean="0"/>
              <a:t>....</a:t>
            </a:r>
          </a:p>
          <a:p>
            <a:pPr>
              <a:spcBef>
                <a:spcPts val="1200"/>
              </a:spcBef>
            </a:pPr>
            <a:endParaRPr lang="sk-SK" dirty="0"/>
          </a:p>
          <a:p>
            <a:pPr algn="ctr"/>
            <a:r>
              <a:rPr lang="sk-SK" b="1" dirty="0" smtClean="0"/>
              <a:t>Digitálne technológie </a:t>
            </a:r>
          </a:p>
          <a:p>
            <a:pPr algn="ctr"/>
            <a:r>
              <a:rPr lang="sk-SK" dirty="0" smtClean="0"/>
              <a:t>predstavujú vhodný nástroj pre interaktívne vzdelávanie.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EEDB"/>
              </a:clrFrom>
              <a:clrTo>
                <a:srgbClr val="F6EE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447286"/>
            <a:ext cx="2445267" cy="15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dirty="0"/>
              <a:t>Čo </a:t>
            </a:r>
            <a:r>
              <a:rPr lang="sk-SK" dirty="0" smtClean="0"/>
              <a:t>dnes vieme</a:t>
            </a:r>
            <a:r>
              <a:rPr lang="sk-SK" dirty="0"/>
              <a:t>, že žiak nevie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možno ani </a:t>
            </a:r>
            <a:r>
              <a:rPr lang="sk-SK" dirty="0" smtClean="0"/>
              <a:t>učiteľ  </a:t>
            </a:r>
            <a:r>
              <a:rPr lang="sk-SK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Klásť si otázky, ktoré sa dajú overovať experimentom</a:t>
            </a:r>
            <a:endParaRPr lang="en-US" dirty="0"/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Navrhovať </a:t>
            </a:r>
            <a:r>
              <a:rPr lang="sk-SK" dirty="0"/>
              <a:t>postup skúmania</a:t>
            </a:r>
            <a:endParaRPr lang="en-US" dirty="0"/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Formulovať hypotézu</a:t>
            </a:r>
            <a:endParaRPr lang="en-US" dirty="0"/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Argumentovať a viesť </a:t>
            </a:r>
            <a:r>
              <a:rPr lang="sk-SK" dirty="0" smtClean="0"/>
              <a:t>odbornú diskusiu</a:t>
            </a:r>
            <a:endParaRPr lang="en-US" dirty="0"/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Modelovať a používať modely</a:t>
            </a:r>
            <a:endParaRPr lang="en-US" dirty="0"/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Samostatne riešiť nové problémy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spcAft>
                <a:spcPts val="600"/>
              </a:spcAft>
            </a:pPr>
            <a:r>
              <a:rPr lang="sk-SK" dirty="0" smtClean="0"/>
              <a:t>Kľúčom </a:t>
            </a:r>
            <a:r>
              <a:rPr lang="sk-SK" dirty="0"/>
              <a:t>k úspechu je o</a:t>
            </a:r>
            <a:r>
              <a:rPr lang="sk-SK" dirty="0" smtClean="0"/>
              <a:t>. i</a:t>
            </a:r>
            <a:r>
              <a:rPr lang="sk-SK" dirty="0"/>
              <a:t>. </a:t>
            </a:r>
            <a:r>
              <a:rPr lang="sk-SK" dirty="0" smtClean="0"/>
              <a:t>učiteľ pripravený na </a:t>
            </a:r>
          </a:p>
          <a:p>
            <a:pPr algn="ctr">
              <a:spcAft>
                <a:spcPts val="600"/>
              </a:spcAft>
            </a:pPr>
            <a:r>
              <a:rPr lang="sk-SK" b="1" dirty="0" smtClean="0"/>
              <a:t>využívanie digitálnych technológií </a:t>
            </a:r>
          </a:p>
          <a:p>
            <a:pPr algn="ctr">
              <a:spcAft>
                <a:spcPts val="600"/>
              </a:spcAft>
            </a:pPr>
            <a:r>
              <a:rPr lang="sk-SK" b="1" dirty="0" smtClean="0"/>
              <a:t>v bádateľsky orientovanom prírodovednom vzdelávaní</a:t>
            </a:r>
            <a:r>
              <a:rPr lang="sk-SK" dirty="0" smtClean="0"/>
              <a:t>.</a:t>
            </a:r>
            <a:endParaRPr lang="en-US" dirty="0"/>
          </a:p>
        </p:txBody>
      </p:sp>
      <p:pic>
        <p:nvPicPr>
          <p:cNvPr id="5" name="Obrázok 4" descr="3_1_1_bezdrot_uci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0737" y="1472239"/>
            <a:ext cx="2622122" cy="1966306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07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6100" y="134089"/>
            <a:ext cx="4978400" cy="70405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sk-SK" dirty="0" smtClean="0"/>
              <a:t>Využívanie DT v IBSE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Naše projekty: </a:t>
            </a:r>
          </a:p>
          <a:p>
            <a:r>
              <a:rPr lang="sk-SK" dirty="0" smtClean="0"/>
              <a:t>Modernizácia vzdelávacieho procesu na ZŠ a SŠ</a:t>
            </a:r>
          </a:p>
          <a:p>
            <a:r>
              <a:rPr lang="sk-SK" dirty="0" smtClean="0"/>
              <a:t>Ďalšie vzdelávanie učiteľov informatiky</a:t>
            </a:r>
          </a:p>
          <a:p>
            <a:r>
              <a:rPr lang="sk-SK" dirty="0" smtClean="0"/>
              <a:t>7.RP </a:t>
            </a:r>
            <a:r>
              <a:rPr lang="sk-SK" dirty="0" err="1" smtClean="0"/>
              <a:t>Establish</a:t>
            </a:r>
            <a:r>
              <a:rPr lang="sk-SK" dirty="0"/>
              <a:t> (</a:t>
            </a:r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establish-fp7.eu</a:t>
            </a:r>
            <a:r>
              <a:rPr lang="sk-SK" dirty="0" smtClean="0"/>
              <a:t>)</a:t>
            </a:r>
          </a:p>
          <a:p>
            <a:r>
              <a:rPr lang="sk-SK" dirty="0" smtClean="0"/>
              <a:t>7.RP </a:t>
            </a:r>
            <a:r>
              <a:rPr lang="sk-SK" dirty="0" err="1" smtClean="0"/>
              <a:t>Sails</a:t>
            </a:r>
            <a:r>
              <a:rPr lang="sk-SK" dirty="0" smtClean="0"/>
              <a:t> (</a:t>
            </a:r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sails-project.eu</a:t>
            </a:r>
            <a:r>
              <a:rPr lang="sk-SK" dirty="0" smtClean="0"/>
              <a:t>)</a:t>
            </a:r>
          </a:p>
          <a:p>
            <a:r>
              <a:rPr lang="sk-SK" dirty="0" smtClean="0"/>
              <a:t>APVV: VEMIV (</a:t>
            </a:r>
            <a:r>
              <a:rPr lang="sk-SK" dirty="0">
                <a:hlinkClick r:id="rId4"/>
              </a:rPr>
              <a:t>http://ufv.science.upjs.sk/_projekty/vemiv</a:t>
            </a:r>
            <a:r>
              <a:rPr lang="sk-SK" dirty="0"/>
              <a:t>/)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8" y="2824800"/>
            <a:ext cx="2754520" cy="20583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5" y="2824800"/>
            <a:ext cx="2524436" cy="2058350"/>
          </a:xfrm>
          <a:prstGeom prst="rect">
            <a:avLst/>
          </a:prstGeom>
        </p:spPr>
      </p:pic>
      <p:pic>
        <p:nvPicPr>
          <p:cNvPr id="6" name="Obrázok 5" descr="LOGO mvpZS color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8539" y="983581"/>
            <a:ext cx="1231386" cy="70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LOGO mvpSS color ti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6906" y="1653375"/>
            <a:ext cx="1175240" cy="6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3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6100" y="134089"/>
            <a:ext cx="4978400" cy="70405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sk-SK" dirty="0" smtClean="0"/>
              <a:t>Využívanie DT v IBSE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Predmety v príprave budúcich učiteľov s väzbou na DT v IBSE: 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Moderná didaktická technika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k-SK" dirty="0" smtClean="0"/>
              <a:t>Počítačom podporované prírodovedné laboratórium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k-SK" dirty="0" smtClean="0"/>
              <a:t>Bádateľské aktivity v prírodovednom vzdelávaní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k-SK" dirty="0" smtClean="0"/>
              <a:t>Využitie multimédií vo vzdelávaní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k-SK" dirty="0" smtClean="0"/>
              <a:t>Školské programovacie prostredia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k-SK" dirty="0" smtClean="0"/>
              <a:t>Využitie internetu vo vzdelávaní</a:t>
            </a:r>
          </a:p>
        </p:txBody>
      </p:sp>
      <p:pic>
        <p:nvPicPr>
          <p:cNvPr id="6" name="Obrázok 5" descr="MK082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89" y="3094843"/>
            <a:ext cx="2456207" cy="1843171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  <a:effectLst/>
        </p:spPr>
      </p:pic>
      <p:pic>
        <p:nvPicPr>
          <p:cNvPr id="7" name="Obrázok 6" descr="5_2b_ejs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6904" y="2038550"/>
            <a:ext cx="1765300" cy="14529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ok 7" descr="dut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9035" y="3074970"/>
            <a:ext cx="2479207" cy="186304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036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6100" y="134089"/>
            <a:ext cx="4978400" cy="70405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sk-SK" dirty="0" smtClean="0"/>
              <a:t>Využívanie DT v IBSE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6850" y="1066187"/>
            <a:ext cx="6661150" cy="518307"/>
          </a:xfrm>
        </p:spPr>
        <p:txBody>
          <a:bodyPr>
            <a:noAutofit/>
          </a:bodyPr>
          <a:lstStyle/>
          <a:p>
            <a:r>
              <a:rPr lang="sk-SK" b="1" dirty="0" smtClean="0"/>
              <a:t>Spôsobilosti absolventa učiteľského štúdia na PF UPJŠ v </a:t>
            </a:r>
            <a:r>
              <a:rPr lang="sk-SK" b="1" dirty="0" smtClean="0"/>
              <a:t>Košiciach</a:t>
            </a:r>
            <a:r>
              <a:rPr lang="sk-SK" sz="700" i="1" dirty="0" smtClean="0"/>
              <a:t>	</a:t>
            </a:r>
            <a:endParaRPr lang="sk-SK" sz="500" dirty="0" smtClean="0"/>
          </a:p>
          <a:p>
            <a:pPr>
              <a:tabLst>
                <a:tab pos="3408363" algn="l"/>
              </a:tabLst>
            </a:pPr>
            <a:r>
              <a:rPr lang="sk-SK" sz="700" i="1" dirty="0" smtClean="0"/>
              <a:t>		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3857625" algn="l"/>
              </a:tabLst>
            </a:pPr>
            <a:endParaRPr lang="sk-SK" dirty="0" smtClean="0"/>
          </a:p>
          <a:p>
            <a:r>
              <a:rPr lang="sk-SK" dirty="0" smtClean="0"/>
              <a:t> 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22129"/>
              </p:ext>
            </p:extLst>
          </p:nvPr>
        </p:nvGraphicFramePr>
        <p:xfrm>
          <a:off x="996416" y="1491449"/>
          <a:ext cx="4572000" cy="3338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</a:tblGrid>
              <a:tr h="5327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400" i="1" dirty="0" smtClean="0"/>
                        <a:t>zdieľanie informácii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400" i="1" dirty="0" smtClean="0"/>
                        <a:t>kooperatívna práca</a:t>
                      </a:r>
                      <a:r>
                        <a:rPr lang="sk-SK" sz="14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err="1" smtClean="0"/>
                        <a:t>cloudové</a:t>
                      </a:r>
                      <a:r>
                        <a:rPr lang="sk-SK" sz="1400" dirty="0" smtClean="0"/>
                        <a:t> služby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0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i="1" dirty="0" smtClean="0"/>
                        <a:t>okamžitá spätná väzba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i="1" dirty="0" smtClean="0"/>
                        <a:t>formatívne hodnotenie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/>
                        <a:t>e-hlasovanie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400" i="1" dirty="0" smtClean="0"/>
                        <a:t>tvorba a spracovanie údajov 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400" dirty="0" smtClean="0"/>
                        <a:t>moderná didaktická technika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08363" algn="l"/>
                        </a:tabLst>
                      </a:pPr>
                      <a:r>
                        <a:rPr lang="sk-SK" sz="1400" i="1" dirty="0" smtClean="0"/>
                        <a:t>aktívne poznávanie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08363" algn="l"/>
                        </a:tabLst>
                      </a:pPr>
                      <a:r>
                        <a:rPr lang="sk-SK" sz="1400" i="1" dirty="0" smtClean="0"/>
                        <a:t>IBSE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400" dirty="0" smtClean="0"/>
                        <a:t>počítačom </a:t>
                      </a:r>
                      <a:r>
                        <a:rPr lang="sk-SK" sz="1400" dirty="0" err="1" smtClean="0"/>
                        <a:t>podp</a:t>
                      </a:r>
                      <a:r>
                        <a:rPr lang="sk-SK" sz="1400" dirty="0" smtClean="0"/>
                        <a:t>. meranie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08363" algn="l"/>
                        </a:tabLst>
                      </a:pPr>
                      <a:r>
                        <a:rPr lang="sk-SK" sz="1400" i="1" dirty="0" smtClean="0"/>
                        <a:t>vizualizácia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08363" algn="l"/>
                        </a:tabLst>
                      </a:pPr>
                      <a:r>
                        <a:rPr lang="sk-SK" sz="1400" i="1" dirty="0" smtClean="0"/>
                        <a:t>konceptuálne porozumenie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400" dirty="0" smtClean="0"/>
                        <a:t>multimédia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2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i="1" dirty="0" smtClean="0"/>
                        <a:t>obrátená výučba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i="1" dirty="0" smtClean="0"/>
                        <a:t>dištančné vzdelávanie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/>
                        <a:t>e-learning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400" i="1" dirty="0" smtClean="0"/>
                        <a:t>interaktívna výučba 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400" dirty="0" smtClean="0"/>
                        <a:t>dotykové technológie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Prínos DT pre učiteľa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orientácia na žiaka, aktívne poznávanie,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dôraz na interaktivitu, názornosť a porozumenie,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motivácia žiakov pre prírodovedné vzdelávanie,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digitálna a vedecká gramotnosť žiaka,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status učiteľa.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252</Words>
  <Application>Microsoft Office PowerPoint</Application>
  <PresentationFormat>Vlastná</PresentationFormat>
  <Paragraphs>87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Motív Office</vt:lpstr>
      <vt:lpstr>Digitálne technológie  v príprave budúcich učiteľov matematiky, fyziky, informatiky, biológie, chémie a geografie</vt:lpstr>
      <vt:lpstr>Motto</vt:lpstr>
      <vt:lpstr>Prírodovedná gramotnosť</vt:lpstr>
      <vt:lpstr>Prírodovedné vzdelávanie</vt:lpstr>
      <vt:lpstr>Čo dnes vieme, že žiak nevie  a možno ani učiteľ  </vt:lpstr>
      <vt:lpstr>Využívanie DT v IBSE</vt:lpstr>
      <vt:lpstr>Využívanie DT v IBSE</vt:lpstr>
      <vt:lpstr>Využívanie DT v IBSE</vt:lpstr>
      <vt:lpstr>Prínos DT pre učiteľa</vt:lpstr>
      <vt:lpstr>Poďakovanie</vt:lpstr>
    </vt:vector>
  </TitlesOfParts>
  <Company>UPJS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Marián Kireš</dc:creator>
  <cp:lastModifiedBy>Marián Kireš</cp:lastModifiedBy>
  <cp:revision>222</cp:revision>
  <dcterms:created xsi:type="dcterms:W3CDTF">2013-04-07T19:35:51Z</dcterms:created>
  <dcterms:modified xsi:type="dcterms:W3CDTF">2015-11-30T19:31:47Z</dcterms:modified>
</cp:coreProperties>
</file>