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69" r:id="rId2"/>
    <p:sldId id="327" r:id="rId3"/>
    <p:sldId id="303" r:id="rId4"/>
    <p:sldId id="305" r:id="rId5"/>
    <p:sldId id="301" r:id="rId6"/>
    <p:sldId id="315" r:id="rId7"/>
    <p:sldId id="316" r:id="rId8"/>
    <p:sldId id="317" r:id="rId9"/>
    <p:sldId id="318" r:id="rId10"/>
    <p:sldId id="298" r:id="rId11"/>
    <p:sldId id="328" r:id="rId12"/>
    <p:sldId id="324" r:id="rId13"/>
    <p:sldId id="326" r:id="rId14"/>
    <p:sldId id="325" r:id="rId15"/>
    <p:sldId id="322" r:id="rId16"/>
    <p:sldId id="295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99"/>
    <a:srgbClr val="B54BB0"/>
    <a:srgbClr val="FF0066"/>
    <a:srgbClr val="FF0000"/>
    <a:srgbClr val="6699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vestor\Documents\financie\2011\hv\HV2005_2010.xls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vestor\Documents\financie\2011\hv\HV2005_2010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vestor\Documents\financie\2011\hv\HV2005_2010.xls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vestor\Documents\financie\2011\mzdy\Priemern&#225;%20mzda%20za%20UPJ&#352;%20pod&#318;a%20kateg&#243;rii.xlsx" TargetMode="External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0"/>
  <c:clrMapOvr bg1="lt1" tx1="dk1" bg2="lt2" tx2="dk2" accent1="accent1" accent2="accent2" accent3="accent3" accent4="accent4" accent5="accent5" accent6="accent6" hlink="hlink" folHlink="folHlink"/>
  <c:chart>
    <c:autoTitleDeleted val="1"/>
    <c:view3D>
      <c:rAngAx val="1"/>
    </c:view3D>
    <c:plotArea>
      <c:layout/>
      <c:bar3DChart>
        <c:barDir val="col"/>
        <c:grouping val="clustered"/>
        <c:ser>
          <c:idx val="0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strRef>
              <c:f>'kapitálová dotácia 2005-2010'!$A$4:$F$4</c:f>
              <c:strCach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2008*</c:v>
                </c:pt>
                <c:pt idx="4">
                  <c:v>2009*</c:v>
                </c:pt>
                <c:pt idx="5">
                  <c:v>2010*</c:v>
                </c:pt>
              </c:strCache>
            </c:strRef>
          </c:cat>
          <c:val>
            <c:numRef>
              <c:f>'kapitálová dotácia 2005-2010'!$A$5:$F$5</c:f>
              <c:numCache>
                <c:formatCode>#,##0</c:formatCode>
                <c:ptCount val="6"/>
                <c:pt idx="0">
                  <c:v>2437396.2690035184</c:v>
                </c:pt>
                <c:pt idx="1">
                  <c:v>3148575.9808803024</c:v>
                </c:pt>
                <c:pt idx="2">
                  <c:v>2315342.23</c:v>
                </c:pt>
                <c:pt idx="3">
                  <c:v>1324708.49</c:v>
                </c:pt>
                <c:pt idx="4">
                  <c:v>3927059.4299999997</c:v>
                </c:pt>
                <c:pt idx="5">
                  <c:v>8724462.669999985</c:v>
                </c:pt>
              </c:numCache>
            </c:numRef>
          </c:val>
        </c:ser>
        <c:gapWidth val="75"/>
        <c:shape val="box"/>
        <c:axId val="58893440"/>
        <c:axId val="58895744"/>
        <c:axId val="0"/>
      </c:bar3DChart>
      <c:catAx>
        <c:axId val="5889344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lang="sk-SK"/>
            </a:pPr>
            <a:endParaRPr lang="en-US"/>
          </a:p>
        </c:txPr>
        <c:crossAx val="58895744"/>
        <c:crosses val="autoZero"/>
        <c:auto val="1"/>
        <c:lblAlgn val="ctr"/>
        <c:lblOffset val="100"/>
      </c:catAx>
      <c:valAx>
        <c:axId val="58895744"/>
        <c:scaling>
          <c:orientation val="minMax"/>
        </c:scaling>
        <c:axPos val="l"/>
        <c:majorGridlines/>
        <c:numFmt formatCode="#,##0" sourceLinked="1"/>
        <c:majorTickMark val="none"/>
        <c:tickLblPos val="nextTo"/>
        <c:txPr>
          <a:bodyPr/>
          <a:lstStyle/>
          <a:p>
            <a:pPr>
              <a:defRPr lang="sk-SK"/>
            </a:pPr>
            <a:endParaRPr lang="en-US"/>
          </a:p>
        </c:txPr>
        <c:crossAx val="58893440"/>
        <c:crosses val="autoZero"/>
        <c:crossBetween val="between"/>
      </c:valAx>
    </c:plotArea>
    <c:plotVisOnly val="1"/>
  </c:chart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numRef>
              <c:f>'Vývoj HV 2005-2010'!$E$31:$J$31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'Vývoj HV 2005-2010'!$E$32:$J$32</c:f>
              <c:numCache>
                <c:formatCode>#,##0</c:formatCode>
                <c:ptCount val="6"/>
                <c:pt idx="0">
                  <c:v>2859790</c:v>
                </c:pt>
                <c:pt idx="1">
                  <c:v>3393405</c:v>
                </c:pt>
                <c:pt idx="2">
                  <c:v>4189314.56</c:v>
                </c:pt>
                <c:pt idx="3">
                  <c:v>5231923.6599999992</c:v>
                </c:pt>
                <c:pt idx="4">
                  <c:v>7716529.4200000009</c:v>
                </c:pt>
                <c:pt idx="5">
                  <c:v>19234749</c:v>
                </c:pt>
              </c:numCache>
            </c:numRef>
          </c:val>
        </c:ser>
        <c:shape val="box"/>
        <c:axId val="61230464"/>
        <c:axId val="61244544"/>
        <c:axId val="0"/>
      </c:bar3DChart>
      <c:catAx>
        <c:axId val="6123046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sk-SK"/>
            </a:pPr>
            <a:endParaRPr lang="en-US"/>
          </a:p>
        </c:txPr>
        <c:crossAx val="61244544"/>
        <c:crosses val="autoZero"/>
        <c:auto val="1"/>
        <c:lblAlgn val="ctr"/>
        <c:lblOffset val="100"/>
      </c:catAx>
      <c:valAx>
        <c:axId val="61244544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sk-SK"/>
            </a:pPr>
            <a:endParaRPr lang="en-US"/>
          </a:p>
        </c:txPr>
        <c:crossAx val="61230464"/>
        <c:crosses val="autoZero"/>
        <c:crossBetween val="between"/>
      </c:valAx>
    </c:plotArea>
    <c:plotVisOnly val="1"/>
  </c:chart>
  <c:externalData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numRef>
              <c:f>'Vývoj HV 2005-2010'!$E$35:$J$35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'Vývoj HV 2005-2010'!$E$36:$J$36</c:f>
              <c:numCache>
                <c:formatCode>#,##0</c:formatCode>
                <c:ptCount val="6"/>
                <c:pt idx="0">
                  <c:v>849445.81</c:v>
                </c:pt>
                <c:pt idx="1">
                  <c:v>878517.86000000045</c:v>
                </c:pt>
                <c:pt idx="2">
                  <c:v>1983533.05</c:v>
                </c:pt>
                <c:pt idx="3">
                  <c:v>1310097.3400000003</c:v>
                </c:pt>
                <c:pt idx="4">
                  <c:v>1139779.1500000008</c:v>
                </c:pt>
                <c:pt idx="5">
                  <c:v>1357385.94</c:v>
                </c:pt>
              </c:numCache>
            </c:numRef>
          </c:val>
        </c:ser>
        <c:shape val="box"/>
        <c:axId val="56452224"/>
        <c:axId val="56453760"/>
        <c:axId val="0"/>
      </c:bar3DChart>
      <c:catAx>
        <c:axId val="56452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sk-SK"/>
            </a:pPr>
            <a:endParaRPr lang="en-US"/>
          </a:p>
        </c:txPr>
        <c:crossAx val="56453760"/>
        <c:crosses val="autoZero"/>
        <c:auto val="1"/>
        <c:lblAlgn val="ctr"/>
        <c:lblOffset val="100"/>
      </c:catAx>
      <c:valAx>
        <c:axId val="56453760"/>
        <c:scaling>
          <c:orientation val="minMax"/>
        </c:scaling>
        <c:axPos val="l"/>
        <c:majorGridlines/>
        <c:numFmt formatCode="#,##0" sourceLinked="1"/>
        <c:tickLblPos val="nextTo"/>
        <c:txPr>
          <a:bodyPr/>
          <a:lstStyle/>
          <a:p>
            <a:pPr>
              <a:defRPr lang="sk-SK"/>
            </a:pPr>
            <a:endParaRPr lang="en-US"/>
          </a:p>
        </c:txPr>
        <c:crossAx val="56452224"/>
        <c:crosses val="autoZero"/>
        <c:crossBetween val="between"/>
      </c:valAx>
    </c:plotArea>
    <c:plotVisOnly val="1"/>
  </c:chart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lrMapOvr bg1="lt1" tx1="dk1" bg2="lt2" tx2="dk2" accent1="accent1" accent2="accent2" accent3="accent3" accent4="accent4" accent5="accent5" accent6="accent6" hlink="hlink" folHlink="folHlink"/>
  <c:chart>
    <c:view3D>
      <c:rAngAx val="1"/>
    </c:view3D>
    <c:plotArea>
      <c:layout/>
      <c:bar3DChart>
        <c:barDir val="col"/>
        <c:grouping val="clustered"/>
        <c:ser>
          <c:idx val="1"/>
          <c:order val="0"/>
          <c:dPt>
            <c:idx val="0"/>
            <c:spPr>
              <a:solidFill>
                <a:srgbClr val="00B050"/>
              </a:solidFill>
            </c:spPr>
          </c:dPt>
          <c:dPt>
            <c:idx val="1"/>
            <c:spPr>
              <a:solidFill>
                <a:srgbClr val="00B050"/>
              </a:solidFill>
            </c:spPr>
          </c:dPt>
          <c:cat>
            <c:numRef>
              <c:f>'Na UPJŠ'!$J$9:$O$9</c:f>
              <c:numCache>
                <c:formatCode>General</c:formatCode>
                <c:ptCount val="6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</c:numCache>
            </c:numRef>
          </c:cat>
          <c:val>
            <c:numRef>
              <c:f>'Na UPJŠ'!$J$10:$O$10</c:f>
              <c:numCache>
                <c:formatCode>#,##0\ [$€-1]</c:formatCode>
                <c:ptCount val="6"/>
                <c:pt idx="0">
                  <c:v>593</c:v>
                </c:pt>
                <c:pt idx="1">
                  <c:v>665</c:v>
                </c:pt>
                <c:pt idx="2">
                  <c:v>721</c:v>
                </c:pt>
                <c:pt idx="3">
                  <c:v>781</c:v>
                </c:pt>
                <c:pt idx="4">
                  <c:v>853</c:v>
                </c:pt>
                <c:pt idx="5">
                  <c:v>894</c:v>
                </c:pt>
              </c:numCache>
            </c:numRef>
          </c:val>
        </c:ser>
        <c:shape val="box"/>
        <c:axId val="61271424"/>
        <c:axId val="61301888"/>
        <c:axId val="0"/>
      </c:bar3DChart>
      <c:catAx>
        <c:axId val="612714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sk-SK"/>
            </a:pPr>
            <a:endParaRPr lang="en-US"/>
          </a:p>
        </c:txPr>
        <c:crossAx val="61301888"/>
        <c:crosses val="autoZero"/>
        <c:auto val="1"/>
        <c:lblAlgn val="ctr"/>
        <c:lblOffset val="100"/>
      </c:catAx>
      <c:valAx>
        <c:axId val="61301888"/>
        <c:scaling>
          <c:orientation val="minMax"/>
        </c:scaling>
        <c:axPos val="l"/>
        <c:majorGridlines/>
        <c:numFmt formatCode="#,##0\ [$€-1]" sourceLinked="1"/>
        <c:tickLblPos val="nextTo"/>
        <c:txPr>
          <a:bodyPr/>
          <a:lstStyle/>
          <a:p>
            <a:pPr>
              <a:defRPr lang="sk-SK"/>
            </a:pPr>
            <a:endParaRPr lang="en-US"/>
          </a:p>
        </c:txPr>
        <c:crossAx val="61271424"/>
        <c:crosses val="autoZero"/>
        <c:crossBetween val="between"/>
      </c:valAx>
    </c:plotArea>
    <c:plotVisOnly val="1"/>
  </c:chart>
  <c:externalData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1AC4C1AB-86C1-45C0-BBCC-F021BB677B3A}" type="datetimeFigureOut">
              <a:rPr lang="sk-SK"/>
              <a:pPr>
                <a:defRPr/>
              </a:pPr>
              <a:t>4. 5. 2011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k-SK" noProof="0" smtClean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noProof="0" smtClean="0"/>
              <a:t>Kliknite sem a upravte štýly predlohy textu.</a:t>
            </a:r>
          </a:p>
          <a:p>
            <a:pPr lvl="1"/>
            <a:r>
              <a:rPr lang="sk-SK" noProof="0" smtClean="0"/>
              <a:t>Druhá úroveň</a:t>
            </a:r>
          </a:p>
          <a:p>
            <a:pPr lvl="2"/>
            <a:r>
              <a:rPr lang="sk-SK" noProof="0" smtClean="0"/>
              <a:t>Tretia úroveň</a:t>
            </a:r>
          </a:p>
          <a:p>
            <a:pPr lvl="3"/>
            <a:r>
              <a:rPr lang="sk-SK" noProof="0" smtClean="0"/>
              <a:t>Štvrtá úroveň</a:t>
            </a:r>
          </a:p>
          <a:p>
            <a:pPr lvl="4"/>
            <a:r>
              <a:rPr lang="sk-SK" noProof="0" smtClean="0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9DCE1A7-1876-407D-8021-4B574998E8B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smtClean="0"/>
          </a:p>
        </p:txBody>
      </p:sp>
      <p:sp>
        <p:nvSpPr>
          <p:cNvPr id="1946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A6321A-F845-4868-AAED-4BA3DE0877C5}" type="slidenum">
              <a:rPr lang="sk-SK" smtClean="0"/>
              <a:pPr/>
              <a:t>16</a:t>
            </a:fld>
            <a:endParaRPr 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56C989-8375-47D6-A77F-8E381C7A1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2721C9-CBFD-4AA8-B310-8C1935833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7B730-5AA7-44D6-B6AF-B9F7F7095F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5303E8-0445-4A78-BDCD-BB19EEC994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5341A-4BCC-4293-A29D-62DFAEE28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AD6D71-6CD3-4274-8884-51C5C418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E28A91-0F79-4462-98A0-DD114F36C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CEDF70-4F0B-4730-B8EF-6FB44CDD3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EA52A8-5265-4CD5-AFEF-8160D759E0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8F28E5-9EC5-4578-8A8C-02FD16ECB3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6B6C01-7AFB-435A-9CB8-D8EE07B75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4A00F6-4C97-420D-9F20-2AAB1EEA5F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Klepnutím lze upravit styly předlohy textu.</a:t>
            </a:r>
          </a:p>
          <a:p>
            <a:pPr lvl="1"/>
            <a:r>
              <a:rPr lang="en-US" smtClean="0"/>
              <a:t>Druhá úroveň</a:t>
            </a:r>
          </a:p>
          <a:p>
            <a:pPr lvl="2"/>
            <a:r>
              <a:rPr lang="en-US" smtClean="0"/>
              <a:t>Třetí úroveň</a:t>
            </a:r>
          </a:p>
          <a:p>
            <a:pPr lvl="3"/>
            <a:r>
              <a:rPr lang="en-US" smtClean="0"/>
              <a:t>Čtvrtá úroveň</a:t>
            </a:r>
          </a:p>
          <a:p>
            <a:pPr lvl="4"/>
            <a:r>
              <a:rPr lang="en-US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D6AEA74-6D0A-40B2-98C4-CE08006D5C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af_programu_Microsoft_Office_Excel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15888"/>
            <a:ext cx="8064500" cy="1873250"/>
          </a:xfrm>
        </p:spPr>
        <p:txBody>
          <a:bodyPr/>
          <a:lstStyle/>
          <a:p>
            <a:pPr eaLnBrk="1" hangingPunct="1"/>
            <a:r>
              <a:rPr lang="sk-SK" b="1" smtClean="0">
                <a:solidFill>
                  <a:srgbClr val="000099"/>
                </a:solidFill>
                <a:latin typeface="Comic Sans MS" pitchFamily="66" charset="0"/>
              </a:rPr>
              <a:t>Zhodnotenie vývoja UPJŠ </a:t>
            </a:r>
            <a:br>
              <a:rPr lang="sk-SK" b="1" smtClean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sk-SK" b="1" smtClean="0">
                <a:solidFill>
                  <a:srgbClr val="000099"/>
                </a:solidFill>
                <a:latin typeface="Comic Sans MS" pitchFamily="66" charset="0"/>
              </a:rPr>
              <a:t>v rokoch 2007-2011</a:t>
            </a:r>
            <a:endParaRPr lang="en-US" b="1" smtClean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95513" y="3644900"/>
            <a:ext cx="4752975" cy="5508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solidFill>
                  <a:srgbClr val="000099"/>
                </a:solidFill>
                <a:latin typeface="Comic Sans MS" pitchFamily="66" charset="0"/>
              </a:rPr>
              <a:t>Ladislav Mirossay</a:t>
            </a:r>
          </a:p>
        </p:txBody>
      </p:sp>
      <p:pic>
        <p:nvPicPr>
          <p:cNvPr id="3076" name="Picture 4" descr="Untitled-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9838" y="2133600"/>
            <a:ext cx="1439862" cy="141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59113" y="4292600"/>
            <a:ext cx="260985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8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C87F00-0AD6-451F-B57A-7C8465BB5592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6557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4000" b="1" smtClean="0">
                <a:solidFill>
                  <a:srgbClr val="000099"/>
                </a:solidFill>
                <a:latin typeface="Comic Sans MS" pitchFamily="66" charset="0"/>
              </a:rPr>
              <a:t>Personálne zabezpečenie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642350" cy="482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b="1" smtClean="0">
                <a:solidFill>
                  <a:srgbClr val="000099"/>
                </a:solidFill>
                <a:latin typeface="Comic Sans MS" pitchFamily="66" charset="0"/>
              </a:rPr>
              <a:t>R</a:t>
            </a:r>
            <a:r>
              <a:rPr lang="sk-SK" sz="2800" b="1" smtClean="0">
                <a:solidFill>
                  <a:srgbClr val="000099"/>
                </a:solidFill>
                <a:latin typeface="Comic Sans MS" pitchFamily="66" charset="0"/>
              </a:rPr>
              <a:t>ozdelenie kompetencií: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endParaRPr lang="sk-SK" sz="12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9973"/>
                </a:solidFill>
                <a:latin typeface="Comic Sans MS" pitchFamily="66" charset="0"/>
              </a:rPr>
              <a:t>rektor: rektorát a rektorátne pracoviská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dekani: fakulty</a:t>
            </a:r>
          </a:p>
          <a:p>
            <a:pPr eaLnBrk="1" hangingPunct="1">
              <a:lnSpc>
                <a:spcPct val="80000"/>
              </a:lnSpc>
            </a:pPr>
            <a:endParaRPr lang="sk-SK" sz="12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sk-SK" sz="12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en-US" sz="2800" b="1" smtClean="0">
                <a:solidFill>
                  <a:srgbClr val="000099"/>
                </a:solidFill>
                <a:latin typeface="Comic Sans MS" pitchFamily="66" charset="0"/>
              </a:rPr>
              <a:t>V</a:t>
            </a:r>
            <a:r>
              <a:rPr lang="sk-SK" sz="2800" b="1" smtClean="0">
                <a:solidFill>
                  <a:srgbClr val="000099"/>
                </a:solidFill>
                <a:latin typeface="Comic Sans MS" pitchFamily="66" charset="0"/>
              </a:rPr>
              <a:t>znik funkčných oddelení</a:t>
            </a:r>
            <a:r>
              <a:rPr lang="en-US" sz="2800" b="1" smtClean="0">
                <a:solidFill>
                  <a:srgbClr val="000099"/>
                </a:solidFill>
                <a:latin typeface="Comic Sans MS" pitchFamily="66" charset="0"/>
              </a:rPr>
              <a:t> - rektor</a:t>
            </a:r>
            <a:r>
              <a:rPr lang="sk-SK" sz="2800" b="1" smtClean="0">
                <a:solidFill>
                  <a:srgbClr val="000099"/>
                </a:solidFill>
                <a:latin typeface="Comic Sans MS" pitchFamily="66" charset="0"/>
              </a:rPr>
              <a:t>át:</a:t>
            </a: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endParaRPr lang="sk-SK" sz="12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Projektová administrácia (</a:t>
            </a:r>
            <a:r>
              <a:rPr lang="sk-SK" sz="2400" smtClean="0">
                <a:solidFill>
                  <a:srgbClr val="000099"/>
                </a:solidFill>
                <a:latin typeface="Comic Sans MS" pitchFamily="66" charset="0"/>
              </a:rPr>
              <a:t>efektívne riadenie projektov štrukturálnych fondov EÚ)</a:t>
            </a:r>
            <a:endParaRPr lang="sk-SK" sz="24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endParaRPr lang="sk-SK" sz="12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Arial" charset="0"/>
              </a:rPr>
              <a:t>Oddelenie m</a:t>
            </a: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arketing</a:t>
            </a:r>
            <a:r>
              <a:rPr lang="sk-SK" sz="2400" b="1" smtClean="0">
                <a:solidFill>
                  <a:srgbClr val="000099"/>
                </a:solidFill>
                <a:latin typeface="Arial" charset="0"/>
              </a:rPr>
              <a:t>u</a:t>
            </a: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 </a:t>
            </a:r>
            <a:r>
              <a:rPr lang="sk-SK" sz="2400" smtClean="0">
                <a:solidFill>
                  <a:srgbClr val="000099"/>
                </a:solidFill>
                <a:latin typeface="Comic Sans MS" pitchFamily="66" charset="0"/>
              </a:rPr>
              <a:t>(účasti na študentských veľtrhoch, pozitívna propagácia univerzity ako celku v médiách...)</a:t>
            </a:r>
            <a:endParaRPr lang="en-US" sz="2400" smtClean="0">
              <a:latin typeface="Comic Sans MS" pitchFamily="66" charset="0"/>
            </a:endParaRPr>
          </a:p>
        </p:txBody>
      </p:sp>
      <p:sp>
        <p:nvSpPr>
          <p:cNvPr id="12292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BB6E6A8-FE1E-46EB-9BCA-2400E8A231D3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1"/>
          <p:cNvSpPr>
            <a:spLocks noGrp="1"/>
          </p:cNvSpPr>
          <p:nvPr>
            <p:ph type="title"/>
          </p:nvPr>
        </p:nvSpPr>
        <p:spPr>
          <a:xfrm>
            <a:off x="685800" y="188913"/>
            <a:ext cx="7772400" cy="1800225"/>
          </a:xfrm>
        </p:spPr>
        <p:txBody>
          <a:bodyPr/>
          <a:lstStyle/>
          <a:p>
            <a:r>
              <a:rPr lang="sk-SK" sz="4000" b="1" smtClean="0">
                <a:solidFill>
                  <a:srgbClr val="000099"/>
                </a:solidFill>
                <a:latin typeface="Comic Sans MS" pitchFamily="66" charset="0"/>
              </a:rPr>
              <a:t>Kvantitatívna mediálna analýza monitorovaných výstupov</a:t>
            </a:r>
            <a:br>
              <a:rPr lang="sk-SK" sz="4000" b="1" smtClean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sk-SK" sz="4000" smtClean="0">
                <a:solidFill>
                  <a:schemeClr val="accent1"/>
                </a:solidFill>
                <a:latin typeface="Arial" charset="0"/>
              </a:rPr>
              <a:t> </a:t>
            </a:r>
            <a:r>
              <a:rPr lang="sk-SK" sz="3200" smtClean="0">
                <a:solidFill>
                  <a:srgbClr val="333399"/>
                </a:solidFill>
                <a:latin typeface="Comic Sans MS" pitchFamily="66" charset="0"/>
              </a:rPr>
              <a:t>(počet správ o UPJŠ  v médiách)</a:t>
            </a:r>
            <a:endParaRPr lang="sk-SK" sz="3200" b="1" smtClean="0">
              <a:solidFill>
                <a:srgbClr val="333399"/>
              </a:solidFill>
              <a:latin typeface="Comic Sans MS" pitchFamily="66" charset="0"/>
            </a:endParaRPr>
          </a:p>
        </p:txBody>
      </p:sp>
      <p:graphicFrame>
        <p:nvGraphicFramePr>
          <p:cNvPr id="1026" name="Zástupný symbol obsahu 5"/>
          <p:cNvGraphicFramePr>
            <a:graphicFrameLocks noGrp="1"/>
          </p:cNvGraphicFramePr>
          <p:nvPr>
            <p:ph idx="1"/>
          </p:nvPr>
        </p:nvGraphicFramePr>
        <p:xfrm>
          <a:off x="685800" y="1981200"/>
          <a:ext cx="7772400" cy="4114800"/>
        </p:xfrm>
        <a:graphic>
          <a:graphicData uri="http://schemas.openxmlformats.org/presentationml/2006/ole">
            <p:oleObj spid="_x0000_s1026" r:id="rId3" imgW="7773074" imgH="4115157" progId="Excel.Chart.8">
              <p:embed/>
            </p:oleObj>
          </a:graphicData>
        </a:graphic>
      </p:graphicFrame>
      <p:sp>
        <p:nvSpPr>
          <p:cNvPr id="1028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79F6B9-1EE0-4F9D-A0C4-C905D81970D6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12239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4000" b="1" smtClean="0">
                <a:solidFill>
                  <a:srgbClr val="000099"/>
                </a:solidFill>
                <a:latin typeface="Comic Sans MS" pitchFamily="66" charset="0"/>
              </a:rPr>
              <a:t>Priestorové zabezpečenie</a:t>
            </a:r>
            <a:br>
              <a:rPr lang="sk-SK" sz="4000" b="1" smtClean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sk-SK" sz="4000" b="1" smtClean="0">
                <a:solidFill>
                  <a:srgbClr val="000099"/>
                </a:solidFill>
                <a:latin typeface="Comic Sans MS" pitchFamily="66" charset="0"/>
              </a:rPr>
              <a:t>Správa nehnuteľností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484313"/>
            <a:ext cx="864235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sk-SK" sz="2800" b="1" smtClean="0">
                <a:solidFill>
                  <a:srgbClr val="000099"/>
                </a:solidFill>
                <a:latin typeface="Comic Sans MS" pitchFamily="66" charset="0"/>
              </a:rPr>
              <a:t>Kúpy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zavŕšenie kúpy areálu bývalej KDN (1 194 000 €)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333399"/>
                </a:solidFill>
                <a:latin typeface="Comic Sans MS" pitchFamily="66" charset="0"/>
              </a:rPr>
              <a:t>kúpa býv. II. gyn.-pôr. kliniky </a:t>
            </a: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(1 825 000 €)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získanie budovy LF na Tr. </a:t>
            </a:r>
            <a:r>
              <a:rPr lang="sk-SK" sz="2400" b="1" smtClean="0">
                <a:solidFill>
                  <a:srgbClr val="333399"/>
                </a:solidFill>
                <a:latin typeface="Comic Sans MS" pitchFamily="66" charset="0"/>
              </a:rPr>
              <a:t>SNP </a:t>
            </a: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novelou zákona o VŠ (663 878 €)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výmena pozemkov v rámci BZ 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kúpa pozemku v Park Angelinum (61 200 €)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rozšírenie ubytovacích kapacít a ich rekonštrukcia - Popradská 76 (148 000 €)</a:t>
            </a:r>
            <a:endParaRPr lang="sk-SK" sz="1400" b="1" smtClean="0">
              <a:solidFill>
                <a:schemeClr val="accent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1400" b="1" smtClean="0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Blip>
                <a:blip r:embed="rId2"/>
              </a:buBlip>
            </a:pPr>
            <a:r>
              <a:rPr lang="sk-SK" sz="2800" b="1" smtClean="0">
                <a:solidFill>
                  <a:srgbClr val="000099"/>
                </a:solidFill>
                <a:latin typeface="Comic Sans MS" pitchFamily="66" charset="0"/>
              </a:rPr>
              <a:t>Predaje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Mojmírova 2 (504 000 €)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Moyzesova 50 (376 600)</a:t>
            </a:r>
          </a:p>
          <a:p>
            <a:pPr eaLnBrk="1" hangingPunct="1">
              <a:lnSpc>
                <a:spcPct val="80000"/>
              </a:lnSpc>
            </a:pPr>
            <a:r>
              <a:rPr lang="sk-SK" sz="2400" b="1" smtClean="0">
                <a:solidFill>
                  <a:srgbClr val="000099"/>
                </a:solidFill>
                <a:latin typeface="Comic Sans MS" pitchFamily="66" charset="0"/>
              </a:rPr>
              <a:t>3 rodinné domy Mánesova (522 000 €)</a:t>
            </a:r>
            <a:endParaRPr lang="en-US" sz="2400" smtClean="0">
              <a:latin typeface="Comic Sans MS" pitchFamily="66" charset="0"/>
            </a:endParaRPr>
          </a:p>
        </p:txBody>
      </p:sp>
      <p:sp>
        <p:nvSpPr>
          <p:cNvPr id="13316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DB7FE5-872F-45BF-BBE9-0A9279CFB411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72400" cy="1223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4000" b="1" smtClean="0">
                <a:solidFill>
                  <a:srgbClr val="000099"/>
                </a:solidFill>
                <a:latin typeface="Comic Sans MS" pitchFamily="66" charset="0"/>
              </a:rPr>
              <a:t>Priestorové zabezpečenie Rekonštrukcie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268413"/>
            <a:ext cx="8642350" cy="55451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zahájenie rekonštrukcie areálu Moyzesova 9 (búranie, inžinierske siete </a:t>
            </a:r>
            <a:b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</a:b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866 000 €)</a:t>
            </a:r>
            <a:r>
              <a:rPr lang="sk-SK" sz="1800" b="1" smtClean="0">
                <a:solidFill>
                  <a:srgbClr val="000099"/>
                </a:solidFill>
                <a:latin typeface="Arial" charset="0"/>
              </a:rPr>
              <a:t>  </a:t>
            </a:r>
            <a:endParaRPr lang="sk-SK" sz="1800" b="1" smtClean="0">
              <a:solidFill>
                <a:schemeClr val="accent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1000" b="1" smtClean="0">
              <a:solidFill>
                <a:schemeClr val="accent1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knižnica a poslucháreň (990 000 €)</a:t>
            </a:r>
            <a:endParaRPr lang="sk-SK" sz="1800" b="1" smtClean="0">
              <a:solidFill>
                <a:schemeClr val="accent1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10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budova FF – objekt B (2 400 000 €)</a:t>
            </a:r>
            <a:endParaRPr lang="sk-SK" sz="1800" b="1" smtClean="0">
              <a:solidFill>
                <a:srgbClr val="000099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10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posluchárne M5 a M6 (321 000 €)</a:t>
            </a:r>
            <a:endParaRPr lang="sk-SK" sz="1800" b="1" smtClean="0">
              <a:solidFill>
                <a:srgbClr val="000099"/>
              </a:solidFill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endParaRPr lang="sk-SK" sz="10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1. a 2. poschodie hist. budovy rektorátu: nové sídla dekanátov PF a FF (474 000 €)</a:t>
            </a:r>
            <a:r>
              <a:rPr lang="sk-SK" sz="1800" b="1" smtClean="0">
                <a:solidFill>
                  <a:srgbClr val="000099"/>
                </a:solidFill>
                <a:latin typeface="Arial" charset="0"/>
              </a:rPr>
              <a:t> </a:t>
            </a:r>
          </a:p>
          <a:p>
            <a:pPr eaLnBrk="1" hangingPunct="1">
              <a:lnSpc>
                <a:spcPct val="80000"/>
              </a:lnSpc>
            </a:pPr>
            <a:endParaRPr lang="sk-SK" sz="10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suterén historickej budovy – „serverovňa“ (22 000 €)</a:t>
            </a:r>
          </a:p>
          <a:p>
            <a:pPr eaLnBrk="1" hangingPunct="1">
              <a:lnSpc>
                <a:spcPct val="80000"/>
              </a:lnSpc>
            </a:pPr>
            <a:endParaRPr lang="sk-SK" sz="10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interiéry pre Ústav verejného zdravotníctva LF (83 000 €)</a:t>
            </a:r>
          </a:p>
          <a:p>
            <a:pPr eaLnBrk="1" hangingPunct="1">
              <a:lnSpc>
                <a:spcPct val="80000"/>
              </a:lnSpc>
            </a:pPr>
            <a:endParaRPr lang="sk-SK" sz="10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strechy v BZ, FVS, areál Šrobárova, telocvične Medická (1 300 000 €)</a:t>
            </a:r>
          </a:p>
          <a:p>
            <a:pPr eaLnBrk="1" hangingPunct="1">
              <a:lnSpc>
                <a:spcPct val="80000"/>
              </a:lnSpc>
            </a:pPr>
            <a:endParaRPr lang="sk-SK" sz="10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termostatizácia a rekonštrukcia výmenníkovej stanice (427 000 €)</a:t>
            </a:r>
          </a:p>
          <a:p>
            <a:pPr eaLnBrk="1" hangingPunct="1">
              <a:lnSpc>
                <a:spcPct val="80000"/>
              </a:lnSpc>
            </a:pPr>
            <a:endParaRPr lang="sk-SK" sz="10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čiastočná rekonštrukcia telocviční (75 000 €)</a:t>
            </a:r>
          </a:p>
          <a:p>
            <a:pPr eaLnBrk="1" hangingPunct="1">
              <a:lnSpc>
                <a:spcPct val="80000"/>
              </a:lnSpc>
            </a:pPr>
            <a:endParaRPr lang="sk-SK" sz="10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sk-SK" sz="1800" b="1" smtClean="0">
                <a:solidFill>
                  <a:srgbClr val="000099"/>
                </a:solidFill>
                <a:latin typeface="Comic Sans MS" pitchFamily="66" charset="0"/>
              </a:rPr>
              <a:t>študentské domovy (490 000 €)</a:t>
            </a:r>
            <a:endParaRPr lang="en-US" sz="1800" b="1" smtClean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4340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9EA27E8-9CB8-4E18-8D71-7A035823D736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223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4000" b="1" smtClean="0">
                <a:solidFill>
                  <a:srgbClr val="000099"/>
                </a:solidFill>
                <a:latin typeface="Comic Sans MS" pitchFamily="66" charset="0"/>
              </a:rPr>
              <a:t>Kultúra komunikácie UPJŠ dovnútra a navonok</a:t>
            </a:r>
            <a:endParaRPr lang="en-US" sz="4000" b="1" smtClean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773238"/>
            <a:ext cx="864235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sk-SK" sz="2800" smtClean="0">
                <a:solidFill>
                  <a:srgbClr val="000099"/>
                </a:solidFill>
                <a:latin typeface="Comic Sans MS" pitchFamily="66" charset="0"/>
              </a:rPr>
              <a:t>nastolenie kultúry komunikácie vo vzájomných vzťahoch</a:t>
            </a:r>
          </a:p>
          <a:p>
            <a:pPr eaLnBrk="1" hangingPunct="1">
              <a:lnSpc>
                <a:spcPct val="90000"/>
              </a:lnSpc>
            </a:pPr>
            <a:endParaRPr lang="sk-SK" sz="280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sz="2800" smtClean="0">
                <a:solidFill>
                  <a:srgbClr val="000099"/>
                </a:solidFill>
                <a:latin typeface="Comic Sans MS" pitchFamily="66" charset="0"/>
              </a:rPr>
              <a:t>o</a:t>
            </a:r>
            <a:r>
              <a:rPr lang="en-US" sz="2800" smtClean="0">
                <a:solidFill>
                  <a:srgbClr val="000099"/>
                </a:solidFill>
                <a:latin typeface="Comic Sans MS" pitchFamily="66" charset="0"/>
              </a:rPr>
              <a:t>bjekt</a:t>
            </a:r>
            <a:r>
              <a:rPr lang="sk-SK" sz="2800" smtClean="0">
                <a:solidFill>
                  <a:srgbClr val="000099"/>
                </a:solidFill>
                <a:latin typeface="Comic Sans MS" pitchFamily="66" charset="0"/>
              </a:rPr>
              <a:t>ívne a korektné hodnotenie jednotlivých fakúlt a pracovísk </a:t>
            </a:r>
          </a:p>
          <a:p>
            <a:pPr eaLnBrk="1" hangingPunct="1">
              <a:lnSpc>
                <a:spcPct val="90000"/>
              </a:lnSpc>
            </a:pPr>
            <a:endParaRPr lang="sk-SK" sz="280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sz="2800" smtClean="0">
                <a:solidFill>
                  <a:srgbClr val="000099"/>
                </a:solidFill>
                <a:latin typeface="Comic Sans MS" pitchFamily="66" charset="0"/>
              </a:rPr>
              <a:t>hľadanie a nachádzanie riešení pre problémové oblasti a situácie</a:t>
            </a:r>
          </a:p>
          <a:p>
            <a:pPr eaLnBrk="1" hangingPunct="1">
              <a:lnSpc>
                <a:spcPct val="90000"/>
              </a:lnSpc>
            </a:pPr>
            <a:endParaRPr lang="sk-SK" sz="280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sk-SK" sz="2800" smtClean="0">
                <a:solidFill>
                  <a:srgbClr val="000099"/>
                </a:solidFill>
                <a:latin typeface="Comic Sans MS" pitchFamily="66" charset="0"/>
              </a:rPr>
              <a:t>prijímanie rozhodnutí na základe vzájomnej diskusie a adekvátnej argumentácie</a:t>
            </a:r>
          </a:p>
          <a:p>
            <a:pPr eaLnBrk="1" hangingPunct="1">
              <a:lnSpc>
                <a:spcPct val="90000"/>
              </a:lnSpc>
            </a:pPr>
            <a:endParaRPr lang="sk-SK" sz="2800" smtClean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15364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C8A04F-9E55-4943-BAD4-B8EF086187A0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7772400" cy="1008062"/>
          </a:xfrm>
        </p:spPr>
        <p:txBody>
          <a:bodyPr/>
          <a:lstStyle/>
          <a:p>
            <a:r>
              <a:rPr lang="en-US" b="1" smtClean="0">
                <a:solidFill>
                  <a:srgbClr val="333399"/>
                </a:solidFill>
                <a:latin typeface="Comic Sans MS" pitchFamily="66" charset="0"/>
              </a:rPr>
              <a:t>Po</a:t>
            </a:r>
            <a:r>
              <a:rPr lang="sk-SK" b="1" smtClean="0">
                <a:solidFill>
                  <a:srgbClr val="333399"/>
                </a:solidFill>
                <a:latin typeface="Comic Sans MS" pitchFamily="66" charset="0"/>
              </a:rPr>
              <a:t>ďakovanie</a:t>
            </a:r>
          </a:p>
        </p:txBody>
      </p:sp>
      <p:sp>
        <p:nvSpPr>
          <p:cNvPr id="16387" name="Zástupný symbol obsahu 2"/>
          <p:cNvSpPr>
            <a:spLocks noGrp="1"/>
          </p:cNvSpPr>
          <p:nvPr>
            <p:ph idx="1"/>
          </p:nvPr>
        </p:nvSpPr>
        <p:spPr>
          <a:xfrm>
            <a:off x="395288" y="1412875"/>
            <a:ext cx="8353425" cy="4895850"/>
          </a:xfrm>
        </p:spPr>
        <p:txBody>
          <a:bodyPr/>
          <a:lstStyle/>
          <a:p>
            <a:r>
              <a:rPr lang="sk-SK" smtClean="0">
                <a:solidFill>
                  <a:srgbClr val="333399"/>
                </a:solidFill>
                <a:latin typeface="Comic Sans MS" pitchFamily="66" charset="0"/>
              </a:rPr>
              <a:t>Ďakujem </a:t>
            </a:r>
            <a:r>
              <a:rPr lang="sk-SK" b="1" smtClean="0">
                <a:solidFill>
                  <a:srgbClr val="333399"/>
                </a:solidFill>
                <a:latin typeface="Comic Sans MS" pitchFamily="66" charset="0"/>
              </a:rPr>
              <a:t>všetkým zamestnancom</a:t>
            </a:r>
            <a:r>
              <a:rPr lang="sk-SK" smtClean="0">
                <a:solidFill>
                  <a:srgbClr val="333399"/>
                </a:solidFill>
                <a:latin typeface="Comic Sans MS" pitchFamily="66" charset="0"/>
              </a:rPr>
              <a:t>, ktorí svojou vedeckou, pedagogickou, organizačnou, administratívnou a ďalšou činnosťou prispeli k rozvoju a šíreniu dobrého mena UPJŠ</a:t>
            </a:r>
          </a:p>
          <a:p>
            <a:endParaRPr lang="sk-SK" smtClean="0">
              <a:solidFill>
                <a:srgbClr val="333399"/>
              </a:solidFill>
              <a:latin typeface="Comic Sans MS" pitchFamily="66" charset="0"/>
            </a:endParaRPr>
          </a:p>
          <a:p>
            <a:r>
              <a:rPr lang="sk-SK" smtClean="0">
                <a:solidFill>
                  <a:srgbClr val="333399"/>
                </a:solidFill>
                <a:latin typeface="Comic Sans MS" pitchFamily="66" charset="0"/>
              </a:rPr>
              <a:t>Ďakujem </a:t>
            </a:r>
            <a:r>
              <a:rPr lang="sk-SK" b="1" smtClean="0">
                <a:solidFill>
                  <a:srgbClr val="333399"/>
                </a:solidFill>
                <a:latin typeface="Comic Sans MS" pitchFamily="66" charset="0"/>
              </a:rPr>
              <a:t>všetkým študentom </a:t>
            </a:r>
            <a:r>
              <a:rPr lang="sk-SK" smtClean="0">
                <a:solidFill>
                  <a:srgbClr val="333399"/>
                </a:solidFill>
                <a:latin typeface="Comic Sans MS" pitchFamily="66" charset="0"/>
              </a:rPr>
              <a:t>za zodpovedný prístup k štúdiu, participáciu na rozvoji a reprezentácii UPJŠ </a:t>
            </a:r>
          </a:p>
        </p:txBody>
      </p:sp>
      <p:sp>
        <p:nvSpPr>
          <p:cNvPr id="16388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E4F830A-E238-40A5-B422-F7627FB6FDA2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51498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5148263" y="404813"/>
            <a:ext cx="3995737" cy="6264275"/>
          </a:xfrm>
        </p:spPr>
        <p:txBody>
          <a:bodyPr/>
          <a:lstStyle/>
          <a:p>
            <a:pPr eaLnBrk="1" hangingPunct="1">
              <a:buFontTx/>
              <a:buNone/>
            </a:pPr>
            <a:endParaRPr lang="sk-SK" sz="350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sk-SK" sz="3600" b="1" smtClean="0">
                <a:solidFill>
                  <a:srgbClr val="FF0066"/>
                </a:solidFill>
                <a:latin typeface="Comic Sans MS" pitchFamily="66" charset="0"/>
              </a:rPr>
              <a:t>U-</a:t>
            </a:r>
            <a:r>
              <a:rPr lang="sk-SK" sz="3600" b="1" smtClean="0">
                <a:solidFill>
                  <a:srgbClr val="000099"/>
                </a:solidFill>
                <a:latin typeface="Comic Sans MS" pitchFamily="66" charset="0"/>
              </a:rPr>
              <a:t>ZNÁVANÁ</a:t>
            </a:r>
          </a:p>
          <a:p>
            <a:pPr eaLnBrk="1" hangingPunct="1">
              <a:buFontTx/>
              <a:buNone/>
            </a:pPr>
            <a:endParaRPr lang="sk-SK" sz="36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sk-SK" sz="3600" b="1" smtClean="0">
                <a:solidFill>
                  <a:srgbClr val="FF0066"/>
                </a:solidFill>
                <a:latin typeface="Comic Sans MS" pitchFamily="66" charset="0"/>
              </a:rPr>
              <a:t>P-</a:t>
            </a:r>
            <a:r>
              <a:rPr lang="sk-SK" sz="3600" b="1" smtClean="0">
                <a:solidFill>
                  <a:srgbClr val="000099"/>
                </a:solidFill>
                <a:latin typeface="Comic Sans MS" pitchFamily="66" charset="0"/>
              </a:rPr>
              <a:t>REFEROVANÁ</a:t>
            </a:r>
          </a:p>
          <a:p>
            <a:pPr eaLnBrk="1" hangingPunct="1">
              <a:buFontTx/>
              <a:buNone/>
            </a:pPr>
            <a:endParaRPr lang="sk-SK" sz="3600" b="1" smtClean="0">
              <a:solidFill>
                <a:srgbClr val="FF0066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sk-SK" sz="3600" b="1" smtClean="0">
                <a:solidFill>
                  <a:srgbClr val="FF0066"/>
                </a:solidFill>
                <a:latin typeface="Comic Sans MS" pitchFamily="66" charset="0"/>
              </a:rPr>
              <a:t>J-</a:t>
            </a:r>
            <a:r>
              <a:rPr lang="sk-SK" sz="3600" b="1" smtClean="0">
                <a:solidFill>
                  <a:srgbClr val="000099"/>
                </a:solidFill>
                <a:latin typeface="Comic Sans MS" pitchFamily="66" charset="0"/>
              </a:rPr>
              <a:t>EDINEČNÁ</a:t>
            </a:r>
          </a:p>
          <a:p>
            <a:pPr eaLnBrk="1" hangingPunct="1">
              <a:buFontTx/>
              <a:buNone/>
            </a:pPr>
            <a:endParaRPr lang="sk-SK" sz="3600" b="1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sk-SK" sz="3600" b="1" smtClean="0">
                <a:solidFill>
                  <a:srgbClr val="FF0066"/>
                </a:solidFill>
                <a:latin typeface="Comic Sans MS" pitchFamily="66" charset="0"/>
              </a:rPr>
              <a:t>Š-</a:t>
            </a:r>
            <a:r>
              <a:rPr lang="sk-SK" sz="3600" b="1" smtClean="0">
                <a:solidFill>
                  <a:srgbClr val="000099"/>
                </a:solidFill>
                <a:latin typeface="Comic Sans MS" pitchFamily="66" charset="0"/>
              </a:rPr>
              <a:t>KOLA</a:t>
            </a:r>
            <a:endParaRPr lang="sk-SK" sz="3600" b="1" smtClean="0">
              <a:solidFill>
                <a:srgbClr val="FF0066"/>
              </a:solidFill>
              <a:latin typeface="Comic Sans MS" pitchFamily="66" charset="0"/>
            </a:endParaRPr>
          </a:p>
        </p:txBody>
      </p:sp>
      <p:sp>
        <p:nvSpPr>
          <p:cNvPr id="17412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CFFE9D-6C15-4A5E-ABF7-1E01B5A4506E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152525"/>
          </a:xfrm>
        </p:spPr>
        <p:txBody>
          <a:bodyPr/>
          <a:lstStyle/>
          <a:p>
            <a:pPr eaLnBrk="1" hangingPunct="1"/>
            <a:r>
              <a:rPr lang="sk-SK" sz="4000" b="1" smtClean="0">
                <a:solidFill>
                  <a:schemeClr val="tx1"/>
                </a:solidFill>
                <a:latin typeface="Comic Sans MS" pitchFamily="66" charset="0"/>
              </a:rPr>
              <a:t>Pôvodné kľúčové úlohy </a:t>
            </a:r>
            <a:br>
              <a:rPr lang="sk-SK" sz="4000" b="1" smtClean="0">
                <a:solidFill>
                  <a:schemeClr val="tx1"/>
                </a:solidFill>
                <a:latin typeface="Comic Sans MS" pitchFamily="66" charset="0"/>
              </a:rPr>
            </a:br>
            <a:r>
              <a:rPr lang="sk-SK" sz="4000" b="1" smtClean="0">
                <a:solidFill>
                  <a:schemeClr val="tx1"/>
                </a:solidFill>
                <a:latin typeface="Comic Sans MS" pitchFamily="66" charset="0"/>
              </a:rPr>
              <a:t>2007-2011</a:t>
            </a:r>
            <a:endParaRPr lang="en-US" sz="4000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57338"/>
            <a:ext cx="7772400" cy="45386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sk-SK" dirty="0" smtClean="0">
                <a:latin typeface="Comic Sans MS" pitchFamily="66" charset="0"/>
              </a:rPr>
              <a:t>dokončenie rozpracovaných aktivít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endParaRPr lang="sk-SK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sk-SK" dirty="0" smtClean="0">
                <a:latin typeface="Comic Sans MS" pitchFamily="66" charset="0"/>
              </a:rPr>
              <a:t>posilnenie finančnej sebestačnosti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endParaRPr lang="sk-SK" dirty="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sk-SK" dirty="0" smtClean="0">
                <a:latin typeface="Comic Sans MS" pitchFamily="66" charset="0"/>
              </a:rPr>
              <a:t>zvyšovanie personálnej a kvalifikačnej spôsobilosti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endParaRPr lang="sk-SK" dirty="0" smtClean="0">
              <a:latin typeface="Comic Sans MS" pitchFamily="66" charset="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sk-SK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STABILIZÁCIA UNIVERZITY</a:t>
            </a:r>
            <a:r>
              <a:rPr lang="en-US" sz="3600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 </a:t>
            </a:r>
            <a:endParaRPr lang="en-US" sz="36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00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759426C-0D8A-4289-B3B6-E75EB1867E07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88913"/>
            <a:ext cx="7772400" cy="647700"/>
          </a:xfrm>
        </p:spPr>
        <p:txBody>
          <a:bodyPr/>
          <a:lstStyle/>
          <a:p>
            <a:pPr eaLnBrk="1" hangingPunct="1"/>
            <a:r>
              <a:rPr lang="sk-SK" sz="4000" b="1" smtClean="0">
                <a:solidFill>
                  <a:schemeClr val="tx1"/>
                </a:solidFill>
                <a:latin typeface="Comic Sans MS" pitchFamily="66" charset="0"/>
              </a:rPr>
              <a:t>Navrhované priority r. 2007</a:t>
            </a:r>
            <a:endParaRPr lang="en-US" sz="4000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569325" cy="5545137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Priority by sa mali uplatňovať v: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sk-SK" sz="2800" dirty="0" smtClean="0">
                <a:latin typeface="Comic Sans MS" pitchFamily="66" charset="0"/>
              </a:rPr>
              <a:t>systéme vzdelávania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endParaRPr lang="sk-SK" sz="1000" dirty="0" smtClean="0">
              <a:latin typeface="Comic Sans MS" pitchFamily="66" charset="0"/>
            </a:endParaRP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sk-SK" sz="2800" dirty="0" smtClean="0">
                <a:latin typeface="Comic Sans MS" pitchFamily="66" charset="0"/>
              </a:rPr>
              <a:t>podpore vedeckého bádania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endParaRPr lang="sk-SK" sz="10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sk-SK" sz="2800" dirty="0" smtClean="0">
                <a:latin typeface="Comic Sans MS" pitchFamily="66" charset="0"/>
              </a:rPr>
              <a:t>efektivite činností univerzity</a:t>
            </a:r>
          </a:p>
          <a:p>
            <a:pPr eaLnBrk="1" hangingPunct="1">
              <a:buFontTx/>
              <a:buNone/>
              <a:defRPr/>
            </a:pPr>
            <a:endParaRPr lang="en-US" sz="1000" dirty="0" smtClean="0">
              <a:solidFill>
                <a:schemeClr val="accent1">
                  <a:lumMod val="75000"/>
                </a:schemeClr>
              </a:solidFill>
              <a:latin typeface="Comic Sans MS" pitchFamily="66" charset="0"/>
            </a:endParaRPr>
          </a:p>
          <a:p>
            <a:pPr eaLnBrk="1" hangingPunct="1">
              <a:buFontTx/>
              <a:buNone/>
              <a:defRPr/>
            </a:pPr>
            <a:r>
              <a:rPr lang="sk-SK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Metódami:</a:t>
            </a:r>
          </a:p>
          <a:p>
            <a:pPr eaLnBrk="1" hangingPunct="1">
              <a:defRPr/>
            </a:pPr>
            <a:endParaRPr lang="sk-SK" sz="9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sk-SK" sz="2800" dirty="0" smtClean="0">
                <a:latin typeface="Comic Sans MS" pitchFamily="66" charset="0"/>
              </a:rPr>
              <a:t>presadzovania </a:t>
            </a:r>
            <a:r>
              <a:rPr lang="en-US" sz="2800" dirty="0" smtClean="0">
                <a:latin typeface="Comic Sans MS" pitchFamily="66" charset="0"/>
              </a:rPr>
              <a:t>tolerant</a:t>
            </a:r>
            <a:r>
              <a:rPr lang="sk-SK" sz="2800" dirty="0" err="1" smtClean="0">
                <a:latin typeface="Comic Sans MS" pitchFamily="66" charset="0"/>
              </a:rPr>
              <a:t>ného</a:t>
            </a:r>
            <a:r>
              <a:rPr lang="sk-SK" sz="2800" dirty="0" smtClean="0">
                <a:latin typeface="Comic Sans MS" pitchFamily="66" charset="0"/>
              </a:rPr>
              <a:t> správania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endParaRPr lang="sk-SK" sz="1000" dirty="0" smtClean="0">
              <a:latin typeface="Comic Sans MS" pitchFamily="66" charset="0"/>
            </a:endParaRP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sk-SK" sz="2800" dirty="0" smtClean="0">
                <a:latin typeface="Comic Sans MS" pitchFamily="66" charset="0"/>
              </a:rPr>
              <a:t>slobody rozhodovania</a:t>
            </a:r>
          </a:p>
          <a:p>
            <a:pPr eaLnBrk="1" hangingPunct="1">
              <a:buFontTx/>
              <a:buBlip>
                <a:blip r:embed="rId2"/>
              </a:buBlip>
              <a:defRPr/>
            </a:pPr>
            <a:endParaRPr lang="sk-SK" sz="1000" dirty="0" smtClean="0">
              <a:latin typeface="Comic Sans MS" pitchFamily="66" charset="0"/>
            </a:endParaRPr>
          </a:p>
          <a:p>
            <a:pPr eaLnBrk="1" hangingPunct="1">
              <a:buFontTx/>
              <a:buBlip>
                <a:blip r:embed="rId2"/>
              </a:buBlip>
              <a:defRPr/>
            </a:pPr>
            <a:r>
              <a:rPr lang="sk-SK" sz="2800" dirty="0" smtClean="0">
                <a:latin typeface="Comic Sans MS" pitchFamily="66" charset="0"/>
              </a:rPr>
              <a:t>zodpovednosti konania  </a:t>
            </a:r>
            <a:endParaRPr lang="en-US" sz="2800" dirty="0" smtClean="0">
              <a:latin typeface="Comic Sans MS" pitchFamily="66" charset="0"/>
            </a:endParaRPr>
          </a:p>
        </p:txBody>
      </p:sp>
      <p:sp>
        <p:nvSpPr>
          <p:cNvPr id="5124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36AE2B3-FDE3-41AF-B7FC-11B414AD4E3A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115888"/>
            <a:ext cx="7772400" cy="1152525"/>
          </a:xfrm>
        </p:spPr>
        <p:txBody>
          <a:bodyPr/>
          <a:lstStyle/>
          <a:p>
            <a:pPr eaLnBrk="1" hangingPunct="1"/>
            <a:r>
              <a:rPr lang="sk-SK" sz="4000" b="1" smtClean="0">
                <a:solidFill>
                  <a:schemeClr val="tx1"/>
                </a:solidFill>
                <a:latin typeface="Comic Sans MS" pitchFamily="66" charset="0"/>
              </a:rPr>
              <a:t>Prioritné oblasti rozvoja UPJŠ v 2007</a:t>
            </a:r>
            <a:endParaRPr lang="en-US" sz="4000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628775"/>
            <a:ext cx="8642350" cy="50403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sk-SK" sz="2800" smtClean="0">
                <a:latin typeface="Comic Sans MS" pitchFamily="66" charset="0"/>
              </a:rPr>
              <a:t>zdroje financovania</a:t>
            </a:r>
            <a:r>
              <a:rPr lang="en-US" sz="2800" smtClean="0">
                <a:latin typeface="Comic Sans MS" pitchFamily="66" charset="0"/>
              </a:rPr>
              <a:t> a</a:t>
            </a:r>
            <a:r>
              <a:rPr lang="sk-SK" sz="2800" smtClean="0">
                <a:latin typeface="Comic Sans MS" pitchFamily="66" charset="0"/>
              </a:rPr>
              <a:t> ich získavanie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sk-SK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sk-SK" sz="2800" smtClean="0">
                <a:latin typeface="Comic Sans MS" pitchFamily="66" charset="0"/>
              </a:rPr>
              <a:t>adekvátne personálne a priestorové zabezpečenie vzdelávacích a výskumných aktivít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sk-SK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sk-SK" sz="2800" smtClean="0">
                <a:latin typeface="Comic Sans MS" pitchFamily="66" charset="0"/>
              </a:rPr>
              <a:t>vzťahy a komunikácia v rámci univerzity a navonok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endParaRPr lang="sk-SK" sz="2800" smtClean="0"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</a:pPr>
            <a:r>
              <a:rPr lang="sk-SK" sz="2800" smtClean="0">
                <a:latin typeface="Comic Sans MS" pitchFamily="66" charset="0"/>
              </a:rPr>
              <a:t>rozvoj UPJŠ ako celku a zámery pri rozvoji jednotlivých </a:t>
            </a:r>
            <a:r>
              <a:rPr lang="en-US" sz="2800" smtClean="0">
                <a:latin typeface="Comic Sans MS" pitchFamily="66" charset="0"/>
              </a:rPr>
              <a:t>zlo</a:t>
            </a:r>
            <a:r>
              <a:rPr lang="sk-SK" sz="2800" smtClean="0">
                <a:latin typeface="Comic Sans MS" pitchFamily="66" charset="0"/>
              </a:rPr>
              <a:t>žiek</a:t>
            </a:r>
            <a:endParaRPr lang="en-US" sz="2800" smtClean="0">
              <a:latin typeface="Comic Sans MS" pitchFamily="66" charset="0"/>
            </a:endParaRPr>
          </a:p>
        </p:txBody>
      </p:sp>
      <p:sp>
        <p:nvSpPr>
          <p:cNvPr id="6148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3F54C1F-804D-40A4-9B53-B5F40B803156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350"/>
            <a:ext cx="7772400" cy="1368425"/>
          </a:xfrm>
        </p:spPr>
        <p:txBody>
          <a:bodyPr/>
          <a:lstStyle/>
          <a:p>
            <a:pPr eaLnBrk="1" hangingPunct="1"/>
            <a:r>
              <a:rPr lang="sk-SK" sz="4000" b="1" smtClean="0">
                <a:solidFill>
                  <a:schemeClr val="tx1"/>
                </a:solidFill>
                <a:latin typeface="Comic Sans MS" pitchFamily="66" charset="0"/>
              </a:rPr>
              <a:t>Zdroje financovania činností UPJŠ </a:t>
            </a:r>
            <a:endParaRPr lang="en-US" sz="4000" b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916113"/>
            <a:ext cx="8642350" cy="46815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r>
              <a:rPr lang="sk-SK" b="1" dirty="0" smtClean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Štyri piliere financovania:</a:t>
            </a:r>
          </a:p>
          <a:p>
            <a:pPr eaLnBrk="1" hangingPunct="1">
              <a:lnSpc>
                <a:spcPct val="90000"/>
              </a:lnSpc>
              <a:buFontTx/>
              <a:buBlip>
                <a:blip r:embed="rId2"/>
              </a:buBlip>
              <a:defRPr/>
            </a:pPr>
            <a:endParaRPr lang="en-US" sz="1000" dirty="0" smtClean="0">
              <a:solidFill>
                <a:srgbClr val="000099"/>
              </a:solidFill>
              <a:latin typeface="Comic Sans MS" pitchFamily="66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solidFill>
                  <a:srgbClr val="FF0000"/>
                </a:solidFill>
                <a:latin typeface="Comic Sans MS" pitchFamily="66" charset="0"/>
              </a:rPr>
              <a:t>štátna dotácia (ovplyvniteľná výlučne výkonom zamestnancov univerzity)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solidFill>
                  <a:srgbClr val="FF0000"/>
                </a:solidFill>
                <a:latin typeface="Comic Sans MS" pitchFamily="66" charset="0"/>
              </a:rPr>
              <a:t>kapitálová dotácia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solidFill>
                  <a:srgbClr val="B54BB0"/>
                </a:solidFill>
                <a:latin typeface="Comic Sans MS" pitchFamily="66" charset="0"/>
              </a:rPr>
              <a:t>zdroje európskych štrukturálnych fondov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solidFill>
                  <a:srgbClr val="B54BB0"/>
                </a:solidFill>
                <a:latin typeface="Comic Sans MS" pitchFamily="66" charset="0"/>
              </a:rPr>
              <a:t>iné grantové zdroje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solidFill>
                  <a:srgbClr val="000099"/>
                </a:solidFill>
                <a:latin typeface="Comic Sans MS" pitchFamily="66" charset="0"/>
              </a:rPr>
              <a:t>podnikateľské aktivity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latin typeface="Comic Sans MS" pitchFamily="66" charset="0"/>
              </a:rPr>
              <a:t>poplatky spojené so štúdiom (domáci študenti)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sk-SK" sz="2800" dirty="0" smtClean="0">
                <a:latin typeface="Comic Sans MS" pitchFamily="66" charset="0"/>
              </a:rPr>
              <a:t>študenti samoplatitelia (zahraniční študenti)</a:t>
            </a:r>
          </a:p>
          <a:p>
            <a:pPr eaLnBrk="1" hangingPunct="1">
              <a:lnSpc>
                <a:spcPct val="90000"/>
              </a:lnSpc>
              <a:defRPr/>
            </a:pPr>
            <a:endParaRPr lang="sk-SK" sz="2800" dirty="0" smtClean="0">
              <a:solidFill>
                <a:srgbClr val="000099"/>
              </a:solidFill>
              <a:latin typeface="Comic Sans MS" pitchFamily="66" charset="0"/>
            </a:endParaRPr>
          </a:p>
        </p:txBody>
      </p:sp>
      <p:sp>
        <p:nvSpPr>
          <p:cNvPr id="7172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E281FB-88F8-4481-976E-766942B264C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BlokTextu 3"/>
          <p:cNvSpPr txBox="1">
            <a:spLocks noChangeArrowheads="1"/>
          </p:cNvSpPr>
          <p:nvPr/>
        </p:nvSpPr>
        <p:spPr bwMode="auto">
          <a:xfrm>
            <a:off x="500063" y="260350"/>
            <a:ext cx="8072437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3600" b="1">
                <a:solidFill>
                  <a:srgbClr val="333399"/>
                </a:solidFill>
                <a:latin typeface="Comic Sans MS" pitchFamily="66" charset="0"/>
              </a:rPr>
              <a:t>Prehľad kapitálových výdavkov vrátane ŠF EÚ 2005-2010</a:t>
            </a:r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714375" y="1214438"/>
          <a:ext cx="6809953" cy="928695"/>
        </p:xfrm>
        <a:graphic>
          <a:graphicData uri="http://schemas.openxmlformats.org/drawingml/2006/table">
            <a:tbl>
              <a:tblPr/>
              <a:tblGrid>
                <a:gridCol w="977305"/>
                <a:gridCol w="1080120"/>
                <a:gridCol w="936104"/>
                <a:gridCol w="882111"/>
                <a:gridCol w="918089"/>
                <a:gridCol w="873513"/>
                <a:gridCol w="1142711"/>
              </a:tblGrid>
              <a:tr h="309565">
                <a:tc>
                  <a:txBody>
                    <a:bodyPr/>
                    <a:lstStyle/>
                    <a:p>
                      <a:pPr algn="l" fontAlgn="b"/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1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rok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2005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2006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2007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2008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2009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2010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Suma (</a:t>
                      </a:r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EUR</a:t>
                      </a:r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)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</a:endParaRP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2 437 396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3 148 576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2 315 342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1 324 708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3 927 059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</a:rPr>
                        <a:t>8 724 463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Graf 5"/>
          <p:cNvGraphicFramePr/>
          <p:nvPr/>
        </p:nvGraphicFramePr>
        <p:xfrm>
          <a:off x="785786" y="2571744"/>
          <a:ext cx="7072330" cy="3814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229" name="Zástupný symbol čísla snímky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2A38061-E600-475A-842C-9C5BC59589D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BlokTextu 3"/>
          <p:cNvSpPr txBox="1">
            <a:spLocks noChangeArrowheads="1"/>
          </p:cNvSpPr>
          <p:nvPr/>
        </p:nvSpPr>
        <p:spPr bwMode="auto">
          <a:xfrm>
            <a:off x="539750" y="68263"/>
            <a:ext cx="8072438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800" b="1">
                <a:solidFill>
                  <a:srgbClr val="333399"/>
                </a:solidFill>
                <a:latin typeface="Comic Sans MS" pitchFamily="66" charset="0"/>
              </a:rPr>
              <a:t>Vývoj nedotačných príjmov na UPJŠ </a:t>
            </a:r>
          </a:p>
          <a:p>
            <a:pPr algn="ctr"/>
            <a:r>
              <a:rPr lang="sk-SK" sz="2800" b="1">
                <a:solidFill>
                  <a:srgbClr val="333399"/>
                </a:solidFill>
                <a:latin typeface="Comic Sans MS" pitchFamily="66" charset="0"/>
              </a:rPr>
              <a:t>(bez podnikateľskej činnosti)  </a:t>
            </a:r>
          </a:p>
          <a:p>
            <a:pPr algn="ctr"/>
            <a:r>
              <a:rPr lang="sk-SK" sz="2800" b="1">
                <a:solidFill>
                  <a:srgbClr val="333399"/>
                </a:solidFill>
                <a:latin typeface="Comic Sans MS" pitchFamily="66" charset="0"/>
              </a:rPr>
              <a:t>2005 - 2010</a:t>
            </a:r>
          </a:p>
        </p:txBody>
      </p:sp>
      <p:graphicFrame>
        <p:nvGraphicFramePr>
          <p:cNvPr id="9" name="Tabuľka 8"/>
          <p:cNvGraphicFramePr>
            <a:graphicFrameLocks noGrp="1"/>
          </p:cNvGraphicFramePr>
          <p:nvPr/>
        </p:nvGraphicFramePr>
        <p:xfrm>
          <a:off x="571500" y="1465263"/>
          <a:ext cx="7143802" cy="595314"/>
        </p:xfrm>
        <a:graphic>
          <a:graphicData uri="http://schemas.openxmlformats.org/drawingml/2006/table">
            <a:tbl>
              <a:tblPr/>
              <a:tblGrid>
                <a:gridCol w="1217693"/>
                <a:gridCol w="974155"/>
                <a:gridCol w="974155"/>
                <a:gridCol w="974155"/>
                <a:gridCol w="974155"/>
                <a:gridCol w="974155"/>
                <a:gridCol w="1055334"/>
              </a:tblGrid>
              <a:tr h="29765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rok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657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Suma (v EUR)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2 859 790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3 393 405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4 189 315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5 231 924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7 716 529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19 234 749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0" name="Graf 9"/>
          <p:cNvGraphicFramePr/>
          <p:nvPr/>
        </p:nvGraphicFramePr>
        <p:xfrm>
          <a:off x="857224" y="2357430"/>
          <a:ext cx="6858048" cy="40862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46" name="Zástupný symbol čísla snímky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76652E3-A5AD-45A3-8812-B214120327BC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BlokTextu 3"/>
          <p:cNvSpPr txBox="1">
            <a:spLocks noChangeArrowheads="1"/>
          </p:cNvSpPr>
          <p:nvPr/>
        </p:nvSpPr>
        <p:spPr bwMode="auto">
          <a:xfrm>
            <a:off x="468313" y="68263"/>
            <a:ext cx="8072437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sk-SK" sz="2800" b="1">
                <a:solidFill>
                  <a:srgbClr val="333399"/>
                </a:solidFill>
                <a:latin typeface="Comic Sans MS" pitchFamily="66" charset="0"/>
              </a:rPr>
              <a:t>Vývoj nedotačných príjmov </a:t>
            </a:r>
          </a:p>
          <a:p>
            <a:pPr algn="ctr"/>
            <a:r>
              <a:rPr lang="sk-SK" sz="2800" b="1">
                <a:solidFill>
                  <a:srgbClr val="333399"/>
                </a:solidFill>
                <a:latin typeface="Comic Sans MS" pitchFamily="66" charset="0"/>
              </a:rPr>
              <a:t>v podnikateľskej činnosti na UPJŠ </a:t>
            </a:r>
          </a:p>
          <a:p>
            <a:pPr algn="ctr"/>
            <a:r>
              <a:rPr lang="sk-SK" sz="2800" b="1">
                <a:solidFill>
                  <a:srgbClr val="333399"/>
                </a:solidFill>
                <a:latin typeface="Comic Sans MS" pitchFamily="66" charset="0"/>
              </a:rPr>
              <a:t>2005 - 2010</a:t>
            </a:r>
          </a:p>
        </p:txBody>
      </p:sp>
      <p:graphicFrame>
        <p:nvGraphicFramePr>
          <p:cNvPr id="5" name="Graf 4"/>
          <p:cNvGraphicFramePr/>
          <p:nvPr/>
        </p:nvGraphicFramePr>
        <p:xfrm>
          <a:off x="642910" y="2357430"/>
          <a:ext cx="7358114" cy="43005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uľka 5"/>
          <p:cNvGraphicFramePr>
            <a:graphicFrameLocks noGrp="1"/>
          </p:cNvGraphicFramePr>
          <p:nvPr/>
        </p:nvGraphicFramePr>
        <p:xfrm>
          <a:off x="642938" y="1357313"/>
          <a:ext cx="7358113" cy="642942"/>
        </p:xfrm>
        <a:graphic>
          <a:graphicData uri="http://schemas.openxmlformats.org/drawingml/2006/table">
            <a:tbl>
              <a:tblPr/>
              <a:tblGrid>
                <a:gridCol w="1254224"/>
                <a:gridCol w="1003379"/>
                <a:gridCol w="1003379"/>
                <a:gridCol w="1003379"/>
                <a:gridCol w="1003379"/>
                <a:gridCol w="1003379"/>
                <a:gridCol w="1086994"/>
              </a:tblGrid>
              <a:tr h="32147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rok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471"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 smtClean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Suma (v EUR)</a:t>
                      </a:r>
                      <a:endParaRPr lang="sk-SK" sz="1200" b="1" i="0" u="none" strike="noStrike" dirty="0">
                        <a:solidFill>
                          <a:srgbClr val="000000"/>
                        </a:solidFill>
                        <a:latin typeface="Comic Sans MS" pitchFamily="66" charset="0"/>
                        <a:cs typeface="Arial" pitchFamily="34" charset="0"/>
                      </a:endParaRP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849 446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878 518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1 983 533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1 310 097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1 139 779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1 357 386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70" name="Zástupný symbol čísla snímky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8ACAF5D-5CF5-44A0-A6DF-2BF23727697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BlokTextu 3"/>
          <p:cNvSpPr txBox="1">
            <a:spLocks noChangeArrowheads="1"/>
          </p:cNvSpPr>
          <p:nvPr/>
        </p:nvSpPr>
        <p:spPr bwMode="auto">
          <a:xfrm>
            <a:off x="468313" y="115888"/>
            <a:ext cx="8072437" cy="120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 b="1">
                <a:solidFill>
                  <a:srgbClr val="333399"/>
                </a:solidFill>
                <a:latin typeface="Comic Sans MS" pitchFamily="66" charset="0"/>
              </a:rPr>
              <a:t>Priemerná mzda na UPJŠ za roky 2005 – 2010</a:t>
            </a:r>
            <a:endParaRPr lang="sk-SK" sz="3600" b="1">
              <a:solidFill>
                <a:srgbClr val="333399"/>
              </a:solidFill>
              <a:latin typeface="Comic Sans MS" pitchFamily="66" charset="0"/>
            </a:endParaRPr>
          </a:p>
        </p:txBody>
      </p:sp>
      <p:graphicFrame>
        <p:nvGraphicFramePr>
          <p:cNvPr id="5" name="Tabuľka 4"/>
          <p:cNvGraphicFramePr>
            <a:graphicFrameLocks noGrp="1"/>
          </p:cNvGraphicFramePr>
          <p:nvPr/>
        </p:nvGraphicFramePr>
        <p:xfrm>
          <a:off x="539750" y="1412875"/>
          <a:ext cx="7532367" cy="928695"/>
        </p:xfrm>
        <a:graphic>
          <a:graphicData uri="http://schemas.openxmlformats.org/drawingml/2006/table">
            <a:tbl>
              <a:tblPr/>
              <a:tblGrid>
                <a:gridCol w="2213199"/>
                <a:gridCol w="886528"/>
                <a:gridCol w="886528"/>
                <a:gridCol w="886528"/>
                <a:gridCol w="886528"/>
                <a:gridCol w="886528"/>
                <a:gridCol w="886528"/>
              </a:tblGrid>
              <a:tr h="30956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rok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2005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2006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2007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2008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2009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chemeClr val="tx1"/>
                          </a:solidFill>
                          <a:latin typeface="Comic Sans MS" pitchFamily="66" charset="0"/>
                          <a:cs typeface="Arial" pitchFamily="34" charset="0"/>
                        </a:rPr>
                        <a:t>2010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priemerná mzda na UPJŠ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593 €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665 €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721 €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781 €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853 €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894 €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9565">
                <a:tc>
                  <a:txBody>
                    <a:bodyPr/>
                    <a:lstStyle/>
                    <a:p>
                      <a:pPr algn="l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priemerná mzda v NH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525 €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573 €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622 €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668 €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723 €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k-SK" sz="1200" b="1" i="0" u="none" strike="noStrike" dirty="0">
                          <a:solidFill>
                            <a:srgbClr val="000000"/>
                          </a:solidFill>
                          <a:latin typeface="Comic Sans MS" pitchFamily="66" charset="0"/>
                          <a:cs typeface="Arial" pitchFamily="34" charset="0"/>
                        </a:rPr>
                        <a:t>744 €</a:t>
                      </a:r>
                    </a:p>
                  </a:txBody>
                  <a:tcPr marL="36000" marR="36000" marT="0" marB="3600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Graf 7"/>
          <p:cNvGraphicFramePr/>
          <p:nvPr/>
        </p:nvGraphicFramePr>
        <p:xfrm>
          <a:off x="714348" y="2500306"/>
          <a:ext cx="6929486" cy="40005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302" name="Zástupný symbol čísla snímky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D9B639-6054-4923-964D-7958F05849F4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Výchozí návrh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Výchozí návrh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Výchozí návrh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Výchozí návrh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  <a:fontScheme name="Výchozí návrh">
    <a:majorFont>
      <a:latin typeface="Times New Roman"/>
      <a:ea typeface=""/>
      <a:cs typeface=""/>
    </a:majorFont>
    <a:minorFont>
      <a:latin typeface="Times New Roman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1369</TotalTime>
  <Words>559</Words>
  <Application>Microsoft Office PowerPoint</Application>
  <PresentationFormat>Prezentácia na obrazovke (4:3)</PresentationFormat>
  <Paragraphs>199</Paragraphs>
  <Slides>16</Slides>
  <Notes>1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16</vt:i4>
      </vt:variant>
    </vt:vector>
  </HeadingPairs>
  <TitlesOfParts>
    <vt:vector size="22" baseType="lpstr">
      <vt:lpstr>Times New Roman</vt:lpstr>
      <vt:lpstr>Arial</vt:lpstr>
      <vt:lpstr>Calibri</vt:lpstr>
      <vt:lpstr>Comic Sans MS</vt:lpstr>
      <vt:lpstr>Výchozí návrh</vt:lpstr>
      <vt:lpstr>Graf programu Microsoft Office Excel</vt:lpstr>
      <vt:lpstr>Zhodnotenie vývoja UPJŠ  v rokoch 2007-2011</vt:lpstr>
      <vt:lpstr>Pôvodné kľúčové úlohy  2007-2011</vt:lpstr>
      <vt:lpstr>Navrhované priority r. 2007</vt:lpstr>
      <vt:lpstr>Prioritné oblasti rozvoja UPJŠ v 2007</vt:lpstr>
      <vt:lpstr>Zdroje financovania činností UPJŠ </vt:lpstr>
      <vt:lpstr>Snímka 6</vt:lpstr>
      <vt:lpstr>Snímka 7</vt:lpstr>
      <vt:lpstr>Snímka 8</vt:lpstr>
      <vt:lpstr>Snímka 9</vt:lpstr>
      <vt:lpstr>Personálne zabezpečenie </vt:lpstr>
      <vt:lpstr>Kvantitatívna mediálna analýza monitorovaných výstupov  (počet správ o UPJŠ  v médiách)</vt:lpstr>
      <vt:lpstr>Priestorové zabezpečenie Správa nehnuteľností </vt:lpstr>
      <vt:lpstr>Priestorové zabezpečenie Rekonštrukcie </vt:lpstr>
      <vt:lpstr>Kultúra komunikácie UPJŠ dovnútra a navonok</vt:lpstr>
      <vt:lpstr>Poďakovanie</vt:lpstr>
      <vt:lpstr>Snímka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kvestor</dc:creator>
  <cp:lastModifiedBy>.</cp:lastModifiedBy>
  <cp:revision>97</cp:revision>
  <dcterms:created xsi:type="dcterms:W3CDTF">1601-01-01T00:00:00Z</dcterms:created>
  <dcterms:modified xsi:type="dcterms:W3CDTF">2011-05-03T23:11:09Z</dcterms:modified>
</cp:coreProperties>
</file>