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26"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k-SK"/>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3CED45-7C0D-4EDA-8135-D632291A21DA}" type="datetimeFigureOut">
              <a:rPr lang="sk-SK" smtClean="0"/>
              <a:t>12. 4. 2018</a:t>
            </a:fld>
            <a:endParaRPr lang="sk-SK"/>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k-SK"/>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sk-SK"/>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k-SK"/>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3CB707-2320-47DA-B19C-A6538D436F29}" type="slidenum">
              <a:rPr lang="sk-SK" smtClean="0"/>
              <a:t>‹#›</a:t>
            </a:fld>
            <a:endParaRPr lang="sk-SK"/>
          </a:p>
        </p:txBody>
      </p:sp>
    </p:spTree>
    <p:extLst>
      <p:ext uri="{BB962C8B-B14F-4D97-AF65-F5344CB8AC3E}">
        <p14:creationId xmlns:p14="http://schemas.microsoft.com/office/powerpoint/2010/main" val="610431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sk-SK" dirty="0"/>
          </a:p>
        </p:txBody>
      </p:sp>
      <p:sp>
        <p:nvSpPr>
          <p:cNvPr id="4" name="Zástupný symbol pro číslo snímku 3"/>
          <p:cNvSpPr>
            <a:spLocks noGrp="1"/>
          </p:cNvSpPr>
          <p:nvPr>
            <p:ph type="sldNum" sz="quarter" idx="10"/>
          </p:nvPr>
        </p:nvSpPr>
        <p:spPr/>
        <p:txBody>
          <a:bodyPr/>
          <a:lstStyle/>
          <a:p>
            <a:fld id="{A93CB707-2320-47DA-B19C-A6538D436F29}" type="slidenum">
              <a:rPr lang="sk-SK" smtClean="0"/>
              <a:t>5</a:t>
            </a:fld>
            <a:endParaRPr lang="sk-SK"/>
          </a:p>
        </p:txBody>
      </p:sp>
    </p:spTree>
    <p:extLst>
      <p:ext uri="{BB962C8B-B14F-4D97-AF65-F5344CB8AC3E}">
        <p14:creationId xmlns:p14="http://schemas.microsoft.com/office/powerpoint/2010/main" val="4133828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Rovnoramenný trojúhelník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540544" y="776288"/>
            <a:ext cx="8062912" cy="1470025"/>
          </a:xfrm>
        </p:spPr>
        <p:txBody>
          <a:bodyPr anchor="b">
            <a:normAutofit/>
          </a:bodyPr>
          <a:lstStyle>
            <a:lvl1pPr algn="r">
              <a:defRPr sz="4400"/>
            </a:lvl1pPr>
          </a:lstStyle>
          <a:p>
            <a:r>
              <a:rPr kumimoji="0" lang="cs-CZ" smtClean="0"/>
              <a:t>Kliknutím lze upravit styl.</a:t>
            </a:r>
            <a:endParaRPr kumimoji="0" lang="en-US"/>
          </a:p>
        </p:txBody>
      </p:sp>
      <p:sp>
        <p:nvSpPr>
          <p:cNvPr id="9" name="Podnadpis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Kliknutím lze upravit styl předlohy.</a:t>
            </a:r>
            <a:endParaRPr kumimoji="0" lang="en-US"/>
          </a:p>
        </p:txBody>
      </p:sp>
      <p:sp>
        <p:nvSpPr>
          <p:cNvPr id="28" name="Zástupný symbol pro datum 27"/>
          <p:cNvSpPr>
            <a:spLocks noGrp="1"/>
          </p:cNvSpPr>
          <p:nvPr>
            <p:ph type="dt" sz="half" idx="10"/>
          </p:nvPr>
        </p:nvSpPr>
        <p:spPr>
          <a:xfrm>
            <a:off x="1371600" y="6012656"/>
            <a:ext cx="5791200" cy="365125"/>
          </a:xfrm>
        </p:spPr>
        <p:txBody>
          <a:bodyPr tIns="0" bIns="0" anchor="t"/>
          <a:lstStyle>
            <a:lvl1pPr algn="r">
              <a:defRPr sz="1000"/>
            </a:lvl1pPr>
          </a:lstStyle>
          <a:p>
            <a:fld id="{FE307640-331D-47C2-861A-DB6795A82DFB}" type="datetimeFigureOut">
              <a:rPr lang="sk-SK" smtClean="0"/>
              <a:t>12. 4. 2018</a:t>
            </a:fld>
            <a:endParaRPr lang="sk-SK"/>
          </a:p>
        </p:txBody>
      </p:sp>
      <p:sp>
        <p:nvSpPr>
          <p:cNvPr id="17" name="Zástupný symbol pro zápatí 16"/>
          <p:cNvSpPr>
            <a:spLocks noGrp="1"/>
          </p:cNvSpPr>
          <p:nvPr>
            <p:ph type="ftr" sz="quarter" idx="11"/>
          </p:nvPr>
        </p:nvSpPr>
        <p:spPr>
          <a:xfrm>
            <a:off x="1371600" y="5650704"/>
            <a:ext cx="5791200" cy="365125"/>
          </a:xfrm>
        </p:spPr>
        <p:txBody>
          <a:bodyPr tIns="0" bIns="0" anchor="b"/>
          <a:lstStyle>
            <a:lvl1pPr algn="r">
              <a:defRPr sz="1100"/>
            </a:lvl1pPr>
          </a:lstStyle>
          <a:p>
            <a:endParaRPr lang="sk-SK"/>
          </a:p>
        </p:txBody>
      </p:sp>
      <p:sp>
        <p:nvSpPr>
          <p:cNvPr id="29" name="Zástupný symbol pro číslo snímk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AC6CDCD-A7B6-4F8F-AB99-CC72C2F81DA1}"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E307640-331D-47C2-861A-DB6795A82DFB}" type="datetimeFigureOut">
              <a:rPr lang="sk-SK" smtClean="0"/>
              <a:t>12. 4. 2018</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1AC6CDCD-A7B6-4F8F-AB99-CC72C2F81DA1}"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81800" y="381000"/>
            <a:ext cx="1905000" cy="5486400"/>
          </a:xfrm>
        </p:spPr>
        <p:txBody>
          <a:bodyPr vert="eaVer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381000"/>
            <a:ext cx="6248400" cy="5486400"/>
          </a:xfrm>
        </p:spPr>
        <p:txBody>
          <a:bodyPr vert="eaVer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E307640-331D-47C2-861A-DB6795A82DFB}" type="datetimeFigureOut">
              <a:rPr lang="sk-SK" smtClean="0"/>
              <a:t>12. 4. 2018</a:t>
            </a:fld>
            <a:endParaRPr lang="sk-SK"/>
          </a:p>
        </p:txBody>
      </p:sp>
      <p:sp>
        <p:nvSpPr>
          <p:cNvPr id="5" name="Zástupný symbol pro zápatí 4"/>
          <p:cNvSpPr>
            <a:spLocks noGrp="1"/>
          </p:cNvSpPr>
          <p:nvPr>
            <p:ph type="ftr" sz="quarter" idx="11"/>
          </p:nvPr>
        </p:nvSpPr>
        <p:spPr/>
        <p:txBody>
          <a:bodyPr/>
          <a:lstStyle/>
          <a:p>
            <a:endParaRPr lang="sk-SK"/>
          </a:p>
        </p:txBody>
      </p:sp>
      <p:sp>
        <p:nvSpPr>
          <p:cNvPr id="6" name="Zástupný symbol pro číslo snímku 5"/>
          <p:cNvSpPr>
            <a:spLocks noGrp="1"/>
          </p:cNvSpPr>
          <p:nvPr>
            <p:ph type="sldNum" sz="quarter" idx="12"/>
          </p:nvPr>
        </p:nvSpPr>
        <p:spPr/>
        <p:txBody>
          <a:bodyPr/>
          <a:lstStyle/>
          <a:p>
            <a:fld id="{1AC6CDCD-A7B6-4F8F-AB99-CC72C2F81DA1}"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67494"/>
            <a:ext cx="8229600" cy="1399032"/>
          </a:xfrm>
        </p:spPr>
        <p:txBody>
          <a:bodyPr/>
          <a:lstStyle/>
          <a:p>
            <a:r>
              <a:rPr kumimoji="0" lang="cs-CZ" smtClean="0"/>
              <a:t>Kliknutím lze upravit styl.</a:t>
            </a:r>
            <a:endParaRPr kumimoji="0" lang="en-US"/>
          </a:p>
        </p:txBody>
      </p:sp>
      <p:sp>
        <p:nvSpPr>
          <p:cNvPr id="3" name="Zástupný symbol pro obsah 2"/>
          <p:cNvSpPr>
            <a:spLocks noGrp="1"/>
          </p:cNvSpPr>
          <p:nvPr>
            <p:ph idx="1"/>
          </p:nvPr>
        </p:nvSpPr>
        <p:spPr>
          <a:xfrm>
            <a:off x="457200" y="1882808"/>
            <a:ext cx="8229600" cy="4572000"/>
          </a:xfrm>
        </p:spPr>
        <p:txBody>
          <a:body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a:xfrm>
            <a:off x="4791456" y="6480048"/>
            <a:ext cx="2133600" cy="301752"/>
          </a:xfrm>
        </p:spPr>
        <p:txBody>
          <a:bodyPr/>
          <a:lstStyle/>
          <a:p>
            <a:fld id="{FE307640-331D-47C2-861A-DB6795A82DFB}" type="datetimeFigureOut">
              <a:rPr lang="sk-SK" smtClean="0"/>
              <a:t>12. 4. 2018</a:t>
            </a:fld>
            <a:endParaRPr lang="sk-SK"/>
          </a:p>
        </p:txBody>
      </p:sp>
      <p:sp>
        <p:nvSpPr>
          <p:cNvPr id="5" name="Zástupný symbol pro zápatí 4"/>
          <p:cNvSpPr>
            <a:spLocks noGrp="1"/>
          </p:cNvSpPr>
          <p:nvPr>
            <p:ph type="ftr" sz="quarter" idx="11"/>
          </p:nvPr>
        </p:nvSpPr>
        <p:spPr>
          <a:xfrm>
            <a:off x="457200" y="6480969"/>
            <a:ext cx="4260056" cy="300831"/>
          </a:xfrm>
        </p:spPr>
        <p:txBody>
          <a:bodyPr/>
          <a:lstStyle/>
          <a:p>
            <a:endParaRPr lang="sk-SK"/>
          </a:p>
        </p:txBody>
      </p:sp>
      <p:sp>
        <p:nvSpPr>
          <p:cNvPr id="6" name="Zástupný symbol pro číslo snímku 5"/>
          <p:cNvSpPr>
            <a:spLocks noGrp="1"/>
          </p:cNvSpPr>
          <p:nvPr>
            <p:ph type="sldNum" sz="quarter" idx="12"/>
          </p:nvPr>
        </p:nvSpPr>
        <p:spPr/>
        <p:txBody>
          <a:bodyPr/>
          <a:lstStyle/>
          <a:p>
            <a:fld id="{1AC6CDCD-A7B6-4F8F-AB99-CC72C2F81DA1}"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1"/>
      </p:bgRef>
    </p:bg>
    <p:spTree>
      <p:nvGrpSpPr>
        <p:cNvPr id="1" name=""/>
        <p:cNvGrpSpPr/>
        <p:nvPr/>
      </p:nvGrpSpPr>
      <p:grpSpPr>
        <a:xfrm>
          <a:off x="0" y="0"/>
          <a:ext cx="0" cy="0"/>
          <a:chOff x="0" y="0"/>
          <a:chExt cx="0" cy="0"/>
        </a:xfrm>
      </p:grpSpPr>
      <p:sp>
        <p:nvSpPr>
          <p:cNvPr id="9" name="Pravoúhlý trojúhelník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Rovnoramenný trojúhelník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Zástupný symbol pro datum 3"/>
          <p:cNvSpPr>
            <a:spLocks noGrp="1"/>
          </p:cNvSpPr>
          <p:nvPr>
            <p:ph type="dt" sz="half" idx="10"/>
          </p:nvPr>
        </p:nvSpPr>
        <p:spPr>
          <a:xfrm>
            <a:off x="6955632" y="6477000"/>
            <a:ext cx="2133600" cy="304800"/>
          </a:xfrm>
        </p:spPr>
        <p:txBody>
          <a:bodyPr/>
          <a:lstStyle/>
          <a:p>
            <a:fld id="{FE307640-331D-47C2-861A-DB6795A82DFB}" type="datetimeFigureOut">
              <a:rPr lang="sk-SK" smtClean="0"/>
              <a:t>12. 4. 2018</a:t>
            </a:fld>
            <a:endParaRPr lang="sk-SK"/>
          </a:p>
        </p:txBody>
      </p:sp>
      <p:sp>
        <p:nvSpPr>
          <p:cNvPr id="5" name="Zástupný symbol pro zápatí 4"/>
          <p:cNvSpPr>
            <a:spLocks noGrp="1"/>
          </p:cNvSpPr>
          <p:nvPr>
            <p:ph type="ftr" sz="quarter" idx="11"/>
          </p:nvPr>
        </p:nvSpPr>
        <p:spPr>
          <a:xfrm>
            <a:off x="2619376" y="6480969"/>
            <a:ext cx="4260056" cy="300831"/>
          </a:xfrm>
        </p:spPr>
        <p:txBody>
          <a:bodyPr/>
          <a:lstStyle/>
          <a:p>
            <a:endParaRPr lang="sk-SK"/>
          </a:p>
        </p:txBody>
      </p:sp>
      <p:sp>
        <p:nvSpPr>
          <p:cNvPr id="6" name="Zástupný symbol pro číslo snímku 5"/>
          <p:cNvSpPr>
            <a:spLocks noGrp="1"/>
          </p:cNvSpPr>
          <p:nvPr>
            <p:ph type="sldNum" sz="quarter" idx="12"/>
          </p:nvPr>
        </p:nvSpPr>
        <p:spPr>
          <a:xfrm>
            <a:off x="8451056" y="809624"/>
            <a:ext cx="502920" cy="300831"/>
          </a:xfrm>
        </p:spPr>
        <p:txBody>
          <a:bodyPr/>
          <a:lstStyle/>
          <a:p>
            <a:fld id="{1AC6CDCD-A7B6-4F8F-AB99-CC72C2F81DA1}" type="slidenum">
              <a:rPr lang="sk-SK" smtClean="0"/>
              <a:t>‹#›</a:t>
            </a:fld>
            <a:endParaRPr lang="sk-SK"/>
          </a:p>
        </p:txBody>
      </p:sp>
      <p:cxnSp>
        <p:nvCxnSpPr>
          <p:cNvPr id="11" name="Přímá spojnice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Přímá spojnice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dpis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Kliknutím lze upravit styly předlohy textu.</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marL="0" algn="l">
              <a:defRPr/>
            </a:lvl1pPr>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4791456" y="6480969"/>
            <a:ext cx="2133600" cy="301752"/>
          </a:xfrm>
        </p:spPr>
        <p:txBody>
          <a:bodyPr/>
          <a:lstStyle/>
          <a:p>
            <a:fld id="{FE307640-331D-47C2-861A-DB6795A82DFB}" type="datetimeFigureOut">
              <a:rPr lang="sk-SK" smtClean="0"/>
              <a:t>12. 4. 2018</a:t>
            </a:fld>
            <a:endParaRPr lang="sk-SK"/>
          </a:p>
        </p:txBody>
      </p:sp>
      <p:sp>
        <p:nvSpPr>
          <p:cNvPr id="6" name="Zástupný symbol pro zápatí 5"/>
          <p:cNvSpPr>
            <a:spLocks noGrp="1"/>
          </p:cNvSpPr>
          <p:nvPr>
            <p:ph type="ftr" sz="quarter" idx="11"/>
          </p:nvPr>
        </p:nvSpPr>
        <p:spPr>
          <a:xfrm>
            <a:off x="457200" y="6480969"/>
            <a:ext cx="4260056" cy="301752"/>
          </a:xfrm>
        </p:spPr>
        <p:txBody>
          <a:bodyPr/>
          <a:lstStyle/>
          <a:p>
            <a:endParaRPr lang="sk-SK"/>
          </a:p>
        </p:txBody>
      </p:sp>
      <p:sp>
        <p:nvSpPr>
          <p:cNvPr id="7" name="Zástupný symbol pro číslo snímku 6"/>
          <p:cNvSpPr>
            <a:spLocks noGrp="1"/>
          </p:cNvSpPr>
          <p:nvPr>
            <p:ph type="sldNum" sz="quarter" idx="12"/>
          </p:nvPr>
        </p:nvSpPr>
        <p:spPr>
          <a:xfrm>
            <a:off x="7589520" y="6480969"/>
            <a:ext cx="502920" cy="301752"/>
          </a:xfrm>
        </p:spPr>
        <p:txBody>
          <a:bodyPr/>
          <a:lstStyle/>
          <a:p>
            <a:fld id="{1AC6CDCD-A7B6-4F8F-AB99-CC72C2F81DA1}"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cs-CZ" smtClean="0"/>
              <a:t>Kliknutím lze upravit styl.</a:t>
            </a:r>
            <a:endParaRPr kumimoji="0" lang="en-US"/>
          </a:p>
        </p:txBody>
      </p:sp>
      <p:sp>
        <p:nvSpPr>
          <p:cNvPr id="3" name="Zástupný symbol pro text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a:xfrm>
            <a:off x="4791456" y="6480969"/>
            <a:ext cx="2130552" cy="301752"/>
          </a:xfrm>
        </p:spPr>
        <p:txBody>
          <a:bodyPr/>
          <a:lstStyle/>
          <a:p>
            <a:fld id="{FE307640-331D-47C2-861A-DB6795A82DFB}" type="datetimeFigureOut">
              <a:rPr lang="sk-SK" smtClean="0"/>
              <a:t>12. 4. 2018</a:t>
            </a:fld>
            <a:endParaRPr lang="sk-SK"/>
          </a:p>
        </p:txBody>
      </p:sp>
      <p:sp>
        <p:nvSpPr>
          <p:cNvPr id="8" name="Zástupný symbol pro zápatí 7"/>
          <p:cNvSpPr>
            <a:spLocks noGrp="1"/>
          </p:cNvSpPr>
          <p:nvPr>
            <p:ph type="ftr" sz="quarter" idx="11"/>
          </p:nvPr>
        </p:nvSpPr>
        <p:spPr>
          <a:xfrm>
            <a:off x="457200" y="6480969"/>
            <a:ext cx="4261104" cy="301752"/>
          </a:xfrm>
        </p:spPr>
        <p:txBody>
          <a:bodyPr/>
          <a:lstStyle/>
          <a:p>
            <a:endParaRPr lang="sk-SK"/>
          </a:p>
        </p:txBody>
      </p:sp>
      <p:sp>
        <p:nvSpPr>
          <p:cNvPr id="9" name="Zástupný symbol pro číslo snímku 8"/>
          <p:cNvSpPr>
            <a:spLocks noGrp="1"/>
          </p:cNvSpPr>
          <p:nvPr>
            <p:ph type="sldNum" sz="quarter" idx="12"/>
          </p:nvPr>
        </p:nvSpPr>
        <p:spPr>
          <a:xfrm>
            <a:off x="7589520" y="6483096"/>
            <a:ext cx="502920" cy="301752"/>
          </a:xfrm>
        </p:spPr>
        <p:txBody>
          <a:bodyPr/>
          <a:lstStyle>
            <a:lvl1pPr algn="ctr">
              <a:defRPr/>
            </a:lvl1pPr>
          </a:lstStyle>
          <a:p>
            <a:fld id="{1AC6CDCD-A7B6-4F8F-AB99-CC72C2F81DA1}"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b="0"/>
            </a:lvl1pPr>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p>
            <a:fld id="{FE307640-331D-47C2-861A-DB6795A82DFB}" type="datetimeFigureOut">
              <a:rPr lang="sk-SK" smtClean="0"/>
              <a:t>12. 4. 2018</a:t>
            </a:fld>
            <a:endParaRPr lang="sk-SK"/>
          </a:p>
        </p:txBody>
      </p:sp>
      <p:sp>
        <p:nvSpPr>
          <p:cNvPr id="4" name="Zástupný symbol pro zápatí 3"/>
          <p:cNvSpPr>
            <a:spLocks noGrp="1"/>
          </p:cNvSpPr>
          <p:nvPr>
            <p:ph type="ftr" sz="quarter" idx="11"/>
          </p:nvPr>
        </p:nvSpPr>
        <p:spPr/>
        <p:txBody>
          <a:bodyPr/>
          <a:lstStyle/>
          <a:p>
            <a:endParaRPr lang="sk-SK"/>
          </a:p>
        </p:txBody>
      </p:sp>
      <p:sp>
        <p:nvSpPr>
          <p:cNvPr id="5" name="Zástupný symbol pro číslo snímku 4"/>
          <p:cNvSpPr>
            <a:spLocks noGrp="1"/>
          </p:cNvSpPr>
          <p:nvPr>
            <p:ph type="sldNum" sz="quarter" idx="12"/>
          </p:nvPr>
        </p:nvSpPr>
        <p:spPr/>
        <p:txBody>
          <a:bodyPr/>
          <a:lstStyle/>
          <a:p>
            <a:fld id="{1AC6CDCD-A7B6-4F8F-AB99-CC72C2F81DA1}"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791456" y="6480969"/>
            <a:ext cx="2133600" cy="301752"/>
          </a:xfrm>
        </p:spPr>
        <p:txBody>
          <a:bodyPr/>
          <a:lstStyle/>
          <a:p>
            <a:fld id="{FE307640-331D-47C2-861A-DB6795A82DFB}" type="datetimeFigureOut">
              <a:rPr lang="sk-SK" smtClean="0"/>
              <a:t>12. 4. 2018</a:t>
            </a:fld>
            <a:endParaRPr lang="sk-SK"/>
          </a:p>
        </p:txBody>
      </p:sp>
      <p:sp>
        <p:nvSpPr>
          <p:cNvPr id="3" name="Zástupný symbol pro zápatí 2"/>
          <p:cNvSpPr>
            <a:spLocks noGrp="1"/>
          </p:cNvSpPr>
          <p:nvPr>
            <p:ph type="ftr" sz="quarter" idx="11"/>
          </p:nvPr>
        </p:nvSpPr>
        <p:spPr>
          <a:xfrm>
            <a:off x="457200" y="6481890"/>
            <a:ext cx="4260056" cy="300831"/>
          </a:xfrm>
        </p:spPr>
        <p:txBody>
          <a:bodyPr/>
          <a:lstStyle/>
          <a:p>
            <a:endParaRPr lang="sk-SK"/>
          </a:p>
        </p:txBody>
      </p:sp>
      <p:sp>
        <p:nvSpPr>
          <p:cNvPr id="4" name="Zástupný symbol pro číslo snímku 3"/>
          <p:cNvSpPr>
            <a:spLocks noGrp="1"/>
          </p:cNvSpPr>
          <p:nvPr>
            <p:ph type="sldNum" sz="quarter" idx="12"/>
          </p:nvPr>
        </p:nvSpPr>
        <p:spPr>
          <a:xfrm>
            <a:off x="7589520" y="6480969"/>
            <a:ext cx="502920" cy="301752"/>
          </a:xfrm>
        </p:spPr>
        <p:txBody>
          <a:bodyPr/>
          <a:lstStyle/>
          <a:p>
            <a:fld id="{1AC6CDCD-A7B6-4F8F-AB99-CC72C2F81DA1}"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cs-CZ" smtClean="0"/>
              <a:t>Kliknutím lze upravit styl.</a:t>
            </a:r>
            <a:endParaRPr kumimoji="0" lang="en-US"/>
          </a:p>
        </p:txBody>
      </p:sp>
      <p:sp>
        <p:nvSpPr>
          <p:cNvPr id="3" name="Zástupný symbol pro text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a:xfrm>
            <a:off x="6278976" y="6556248"/>
            <a:ext cx="2133600" cy="301752"/>
          </a:xfrm>
        </p:spPr>
        <p:txBody>
          <a:bodyPr/>
          <a:lstStyle>
            <a:lvl1pPr>
              <a:defRPr sz="900"/>
            </a:lvl1pPr>
          </a:lstStyle>
          <a:p>
            <a:fld id="{FE307640-331D-47C2-861A-DB6795A82DFB}" type="datetimeFigureOut">
              <a:rPr lang="sk-SK" smtClean="0"/>
              <a:t>12. 4. 2018</a:t>
            </a:fld>
            <a:endParaRPr lang="sk-SK"/>
          </a:p>
        </p:txBody>
      </p:sp>
      <p:sp>
        <p:nvSpPr>
          <p:cNvPr id="6" name="Zástupný symbol pro zápatí 5"/>
          <p:cNvSpPr>
            <a:spLocks noGrp="1"/>
          </p:cNvSpPr>
          <p:nvPr>
            <p:ph type="ftr" sz="quarter" idx="11"/>
          </p:nvPr>
        </p:nvSpPr>
        <p:spPr>
          <a:xfrm>
            <a:off x="1135856" y="6556248"/>
            <a:ext cx="5143120" cy="301752"/>
          </a:xfrm>
        </p:spPr>
        <p:txBody>
          <a:bodyPr/>
          <a:lstStyle>
            <a:lvl1pPr>
              <a:defRPr sz="900"/>
            </a:lvl1pPr>
          </a:lstStyle>
          <a:p>
            <a:endParaRPr lang="sk-SK"/>
          </a:p>
        </p:txBody>
      </p:sp>
      <p:sp>
        <p:nvSpPr>
          <p:cNvPr id="7" name="Zástupný symbol pro číslo snímku 6"/>
          <p:cNvSpPr>
            <a:spLocks noGrp="1"/>
          </p:cNvSpPr>
          <p:nvPr>
            <p:ph type="sldNum" sz="quarter" idx="12"/>
          </p:nvPr>
        </p:nvSpPr>
        <p:spPr>
          <a:xfrm>
            <a:off x="8410576" y="6556248"/>
            <a:ext cx="502920" cy="301752"/>
          </a:xfrm>
        </p:spPr>
        <p:txBody>
          <a:bodyPr/>
          <a:lstStyle>
            <a:lvl1pPr>
              <a:defRPr sz="900"/>
            </a:lvl1pPr>
          </a:lstStyle>
          <a:p>
            <a:fld id="{1AC6CDCD-A7B6-4F8F-AB99-CC72C2F81DA1}"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2">
        <a:schemeClr val="bg1"/>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cs-CZ" smtClean="0"/>
              <a:t>Kliknutím lze upravit styl.</a:t>
            </a:r>
            <a:endParaRPr kumimoji="0" lang="en-US"/>
          </a:p>
        </p:txBody>
      </p:sp>
      <p:sp>
        <p:nvSpPr>
          <p:cNvPr id="3" name="Zástupný symbol pro obrázek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cs-CZ" smtClean="0"/>
              <a:t>Kliknutím na ikonu přidáte obrázek.</a:t>
            </a:r>
            <a:endParaRPr kumimoji="0" lang="en-US" dirty="0"/>
          </a:p>
        </p:txBody>
      </p:sp>
      <p:sp>
        <p:nvSpPr>
          <p:cNvPr id="4" name="Zástupný symbol pro text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cs-CZ" smtClean="0"/>
              <a:t>Kliknutím lze upravit styly předlohy textu.</a:t>
            </a:r>
          </a:p>
        </p:txBody>
      </p:sp>
      <p:sp>
        <p:nvSpPr>
          <p:cNvPr id="5" name="Zástupný symbol pro datum 4"/>
          <p:cNvSpPr>
            <a:spLocks noGrp="1"/>
          </p:cNvSpPr>
          <p:nvPr>
            <p:ph type="dt" sz="half" idx="10"/>
          </p:nvPr>
        </p:nvSpPr>
        <p:spPr>
          <a:xfrm>
            <a:off x="6108192" y="6556248"/>
            <a:ext cx="2103120" cy="301752"/>
          </a:xfrm>
        </p:spPr>
        <p:txBody>
          <a:bodyPr/>
          <a:lstStyle>
            <a:lvl1pPr>
              <a:defRPr sz="900"/>
            </a:lvl1pPr>
          </a:lstStyle>
          <a:p>
            <a:fld id="{FE307640-331D-47C2-861A-DB6795A82DFB}" type="datetimeFigureOut">
              <a:rPr lang="sk-SK" smtClean="0"/>
              <a:t>12. 4. 2018</a:t>
            </a:fld>
            <a:endParaRPr lang="sk-SK"/>
          </a:p>
        </p:txBody>
      </p:sp>
      <p:sp>
        <p:nvSpPr>
          <p:cNvPr id="6" name="Zástupný symbol pro zápatí 5"/>
          <p:cNvSpPr>
            <a:spLocks noGrp="1"/>
          </p:cNvSpPr>
          <p:nvPr>
            <p:ph type="ftr" sz="quarter" idx="11"/>
          </p:nvPr>
        </p:nvSpPr>
        <p:spPr>
          <a:xfrm>
            <a:off x="1170432" y="6557169"/>
            <a:ext cx="4948072" cy="301752"/>
          </a:xfrm>
        </p:spPr>
        <p:txBody>
          <a:bodyPr/>
          <a:lstStyle>
            <a:lvl1pPr>
              <a:defRPr sz="900"/>
            </a:lvl1pPr>
          </a:lstStyle>
          <a:p>
            <a:endParaRPr lang="sk-SK"/>
          </a:p>
        </p:txBody>
      </p:sp>
      <p:sp>
        <p:nvSpPr>
          <p:cNvPr id="7" name="Zástupný symbol pro číslo snímku 6"/>
          <p:cNvSpPr>
            <a:spLocks noGrp="1"/>
          </p:cNvSpPr>
          <p:nvPr>
            <p:ph type="sldNum" sz="quarter" idx="12"/>
          </p:nvPr>
        </p:nvSpPr>
        <p:spPr>
          <a:xfrm>
            <a:off x="8217192" y="6556248"/>
            <a:ext cx="365760" cy="301752"/>
          </a:xfrm>
        </p:spPr>
        <p:txBody>
          <a:bodyPr/>
          <a:lstStyle>
            <a:lvl1pPr algn="ctr">
              <a:defRPr sz="900"/>
            </a:lvl1pPr>
          </a:lstStyle>
          <a:p>
            <a:fld id="{1AC6CDCD-A7B6-4F8F-AB99-CC72C2F81DA1}" type="slidenum">
              <a:rPr lang="sk-SK" smtClean="0"/>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Pravoúhlý trojúhelník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Přímá spojnice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Přímá spojnice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Zástupný symbol pro nadpis 21"/>
          <p:cNvSpPr>
            <a:spLocks noGrp="1"/>
          </p:cNvSpPr>
          <p:nvPr>
            <p:ph type="title"/>
          </p:nvPr>
        </p:nvSpPr>
        <p:spPr>
          <a:xfrm>
            <a:off x="457200" y="267494"/>
            <a:ext cx="8229600" cy="1399032"/>
          </a:xfrm>
          <a:prstGeom prst="rect">
            <a:avLst/>
          </a:prstGeom>
        </p:spPr>
        <p:txBody>
          <a:bodyPr vert="horz" anchor="ctr">
            <a:normAutofit/>
          </a:bodyPr>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E307640-331D-47C2-861A-DB6795A82DFB}" type="datetimeFigureOut">
              <a:rPr lang="sk-SK" smtClean="0"/>
              <a:t>12. 4. 2018</a:t>
            </a:fld>
            <a:endParaRPr lang="sk-SK"/>
          </a:p>
        </p:txBody>
      </p:sp>
      <p:sp>
        <p:nvSpPr>
          <p:cNvPr id="3" name="Zástupný symbol pro zápatí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sk-SK"/>
          </a:p>
        </p:txBody>
      </p:sp>
      <p:sp>
        <p:nvSpPr>
          <p:cNvPr id="23" name="Zástupný symbol pro číslo snímk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AC6CDCD-A7B6-4F8F-AB99-CC72C2F81DA1}" type="slidenum">
              <a:rPr lang="sk-SK" smtClean="0"/>
              <a:t>‹#›</a:t>
            </a:fld>
            <a:endParaRPr lang="sk-SK"/>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upjs.sk/univerzita/cinnost/medzinarodne-vztahy/erasmus-plus/mobilita-studenti-studiu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upjs.sk/univerzita/cinnost/medzinarodne-vztahy/erasmus-plus/mobilita-studenti-studium/"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upjs.sk/univerzita/cinnost/medzinarodne-vztahy/" TargetMode="External"/><Relationship Id="rId2" Type="http://schemas.openxmlformats.org/officeDocument/2006/relationships/hyperlink" Target="http://www.upjs.sk/univerzita/cinnost/medzinarodne-vztahy/erasmus-pl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upjs.sk/univerzita/cinnost/medzinarodne-vztahy/erasmus-plu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571808" y="1844824"/>
            <a:ext cx="8062912" cy="1800200"/>
          </a:xfrm>
        </p:spPr>
        <p:txBody>
          <a:bodyPr/>
          <a:lstStyle/>
          <a:p>
            <a:pPr algn="ctr"/>
            <a:r>
              <a:rPr lang="sk-SK" b="1" dirty="0" smtClean="0"/>
              <a:t>ERASMUS+ MOBILITA – ŠTÚDIUM</a:t>
            </a:r>
            <a:endParaRPr lang="sk-SK" b="1" dirty="0"/>
          </a:p>
        </p:txBody>
      </p:sp>
      <p:sp>
        <p:nvSpPr>
          <p:cNvPr id="3" name="Podnadpis 2"/>
          <p:cNvSpPr>
            <a:spLocks noGrp="1"/>
          </p:cNvSpPr>
          <p:nvPr>
            <p:ph type="subTitle" idx="1"/>
          </p:nvPr>
        </p:nvSpPr>
        <p:spPr>
          <a:xfrm>
            <a:off x="899592" y="4725144"/>
            <a:ext cx="8062912" cy="1752600"/>
          </a:xfrm>
        </p:spPr>
        <p:txBody>
          <a:bodyPr/>
          <a:lstStyle/>
          <a:p>
            <a:endParaRPr lang="sk-SK" b="1" dirty="0" smtClean="0"/>
          </a:p>
          <a:p>
            <a:r>
              <a:rPr lang="sk-SK" b="1" dirty="0" smtClean="0"/>
              <a:t>Inštruktážny seminár 29.3.2017</a:t>
            </a:r>
          </a:p>
          <a:p>
            <a:r>
              <a:rPr lang="sk-SK" b="1" dirty="0" smtClean="0"/>
              <a:t>Mgr. Veronika Lehotská</a:t>
            </a:r>
            <a:endParaRPr lang="sk-SK" b="1" dirty="0"/>
          </a:p>
        </p:txBody>
      </p:sp>
      <p:pic>
        <p:nvPicPr>
          <p:cNvPr id="4" name="Obrázo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36448" y="404664"/>
            <a:ext cx="2728895" cy="1055173"/>
          </a:xfrm>
          <a:prstGeom prst="rect">
            <a:avLst/>
          </a:prstGeom>
        </p:spPr>
      </p:pic>
    </p:spTree>
    <p:extLst>
      <p:ext uri="{BB962C8B-B14F-4D97-AF65-F5344CB8AC3E}">
        <p14:creationId xmlns:p14="http://schemas.microsoft.com/office/powerpoint/2010/main" val="457429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266168"/>
          </a:xfrm>
        </p:spPr>
        <p:txBody>
          <a:bodyPr>
            <a:normAutofit fontScale="92500" lnSpcReduction="10000"/>
          </a:bodyPr>
          <a:lstStyle/>
          <a:p>
            <a:pPr marL="64008" indent="0">
              <a:buNone/>
            </a:pPr>
            <a:r>
              <a:rPr lang="sk-SK" sz="1900" b="1" dirty="0" smtClean="0">
                <a:solidFill>
                  <a:srgbClr val="FFC000"/>
                </a:solidFill>
              </a:rPr>
              <a:t>NÁHRADNÍCI</a:t>
            </a:r>
          </a:p>
          <a:p>
            <a:pPr>
              <a:buFontTx/>
              <a:buChar char="-"/>
            </a:pPr>
            <a:r>
              <a:rPr lang="sk-SK" sz="1900" dirty="0" smtClean="0"/>
              <a:t>náhradníkov budeme môcť osloviť, len ak sa nám uvoľnia finančné prostriedky na ich mobility alebo ak by mal nejaký náhradník záujem vycestovať s nulovým grantom - v tom prípade nech sa nám prosím ozve.  </a:t>
            </a:r>
          </a:p>
          <a:p>
            <a:pPr>
              <a:buFontTx/>
              <a:buChar char="-"/>
            </a:pPr>
            <a:r>
              <a:rPr lang="sk-SK" sz="1900" dirty="0"/>
              <a:t>p</a:t>
            </a:r>
            <a:r>
              <a:rPr lang="sk-SK" sz="1900" dirty="0" smtClean="0"/>
              <a:t>rosíme náhradníkov aby si pravidelne kontrolovali svoje mailové schránky a ostávali s nami v kontakte, aby nám v prípade uvoľnenia sa miesta mohli pohotovo potvrdiť svoj záujem/nezáujem o mobilitu a doručiť všetky potrebné dokumenty k mobilite. </a:t>
            </a:r>
          </a:p>
          <a:p>
            <a:pPr>
              <a:buFontTx/>
              <a:buChar char="-"/>
            </a:pPr>
            <a:r>
              <a:rPr lang="sk-SK" sz="1900" dirty="0" smtClean="0"/>
              <a:t>prijímajúce univerzity majú svoje </a:t>
            </a:r>
            <a:r>
              <a:rPr lang="sk-SK" sz="1900" dirty="0" err="1" smtClean="0"/>
              <a:t>deadliny</a:t>
            </a:r>
            <a:r>
              <a:rPr lang="sk-SK" sz="1900" dirty="0" smtClean="0"/>
              <a:t> na zaslanie nominácie a dokumentov. </a:t>
            </a:r>
          </a:p>
          <a:p>
            <a:pPr marL="64008" indent="0">
              <a:buNone/>
            </a:pPr>
            <a:endParaRPr lang="sk-SK" sz="1900" dirty="0"/>
          </a:p>
          <a:p>
            <a:pPr marL="64008" lvl="0" indent="0">
              <a:buNone/>
            </a:pPr>
            <a:r>
              <a:rPr lang="sk-SK" sz="1900" b="1" dirty="0">
                <a:solidFill>
                  <a:srgbClr val="FFC000"/>
                </a:solidFill>
              </a:rPr>
              <a:t>Doručenie dokumentov</a:t>
            </a:r>
            <a:r>
              <a:rPr lang="sk-SK" sz="1900" dirty="0">
                <a:solidFill>
                  <a:srgbClr val="FFC000"/>
                </a:solidFill>
              </a:rPr>
              <a:t> </a:t>
            </a:r>
            <a:endParaRPr lang="sk-SK" sz="1900" dirty="0" smtClean="0">
              <a:solidFill>
                <a:srgbClr val="FFC000"/>
              </a:solidFill>
            </a:endParaRPr>
          </a:p>
          <a:p>
            <a:pPr lvl="0">
              <a:buFont typeface="Wingdings 2" panose="05020102010507070707" pitchFamily="18" charset="2"/>
              <a:buChar char=""/>
            </a:pPr>
            <a:r>
              <a:rPr lang="sk-SK" sz="1900" dirty="0" smtClean="0"/>
              <a:t>študent musí do stanovených </a:t>
            </a:r>
            <a:r>
              <a:rPr lang="sk-SK" sz="1900" dirty="0" err="1" smtClean="0"/>
              <a:t>deadlinov</a:t>
            </a:r>
            <a:r>
              <a:rPr lang="sk-SK" sz="1900" dirty="0" smtClean="0"/>
              <a:t> na IRO UPJŠ doručiť:</a:t>
            </a:r>
          </a:p>
          <a:p>
            <a:pPr marL="521208" lvl="0" indent="-457200">
              <a:buAutoNum type="alphaLcParenR"/>
            </a:pPr>
            <a:r>
              <a:rPr lang="sk-SK" sz="1900" dirty="0" smtClean="0"/>
              <a:t>všetky </a:t>
            </a:r>
            <a:r>
              <a:rPr lang="sk-SK" sz="1900" dirty="0"/>
              <a:t>dokumenty, </a:t>
            </a:r>
            <a:r>
              <a:rPr lang="sk-SK" sz="1900" dirty="0">
                <a:solidFill>
                  <a:srgbClr val="FFC000"/>
                </a:solidFill>
              </a:rPr>
              <a:t>ktoré od študenta vyžaduje prijímajúca </a:t>
            </a:r>
            <a:r>
              <a:rPr lang="sk-SK" sz="1900" dirty="0" smtClean="0">
                <a:solidFill>
                  <a:srgbClr val="FFC000"/>
                </a:solidFill>
              </a:rPr>
              <a:t>univerzita </a:t>
            </a:r>
            <a:r>
              <a:rPr lang="sk-SK" sz="1900" dirty="0" smtClean="0"/>
              <a:t>(napr. jazykový certifikát, výpis známok, </a:t>
            </a:r>
            <a:r>
              <a:rPr lang="sk-SK" sz="1900" dirty="0" err="1" smtClean="0"/>
              <a:t>application</a:t>
            </a:r>
            <a:r>
              <a:rPr lang="sk-SK" sz="1900" dirty="0" smtClean="0"/>
              <a:t> </a:t>
            </a:r>
            <a:r>
              <a:rPr lang="sk-SK" sz="1900" dirty="0" err="1" smtClean="0"/>
              <a:t>form</a:t>
            </a:r>
            <a:r>
              <a:rPr lang="sk-SK" sz="1900" dirty="0" smtClean="0"/>
              <a:t>, </a:t>
            </a:r>
            <a:r>
              <a:rPr lang="sk-SK" sz="1900" dirty="0" err="1" smtClean="0"/>
              <a:t>application</a:t>
            </a:r>
            <a:r>
              <a:rPr lang="sk-SK" sz="1900" dirty="0" smtClean="0"/>
              <a:t> </a:t>
            </a:r>
            <a:r>
              <a:rPr lang="sk-SK" sz="1900" dirty="0" err="1" smtClean="0"/>
              <a:t>for</a:t>
            </a:r>
            <a:r>
              <a:rPr lang="sk-SK" sz="1900" dirty="0" smtClean="0"/>
              <a:t> </a:t>
            </a:r>
            <a:r>
              <a:rPr lang="sk-SK" sz="1900" dirty="0" err="1" smtClean="0"/>
              <a:t>accommodation</a:t>
            </a:r>
            <a:r>
              <a:rPr lang="sk-SK" sz="1900" dirty="0" smtClean="0"/>
              <a:t>, OP, pas, životopis, motivačný list...)</a:t>
            </a:r>
          </a:p>
          <a:p>
            <a:pPr marL="521208" lvl="0" indent="-457200">
              <a:buAutoNum type="alphaLcParenR"/>
            </a:pPr>
            <a:r>
              <a:rPr lang="sk-SK" sz="1900" dirty="0" smtClean="0"/>
              <a:t>všetky </a:t>
            </a:r>
            <a:r>
              <a:rPr lang="pl-PL" sz="1900" dirty="0"/>
              <a:t>dokumenty, </a:t>
            </a:r>
            <a:r>
              <a:rPr lang="pl-PL" sz="1900" dirty="0">
                <a:solidFill>
                  <a:srgbClr val="FFC000"/>
                </a:solidFill>
              </a:rPr>
              <a:t>ktoré od študenta vyžaduje </a:t>
            </a:r>
            <a:r>
              <a:rPr lang="pl-PL" sz="1900" dirty="0" smtClean="0">
                <a:solidFill>
                  <a:srgbClr val="FFC000"/>
                </a:solidFill>
              </a:rPr>
              <a:t>IRO UPJŠ </a:t>
            </a:r>
            <a:r>
              <a:rPr lang="pl-PL" sz="1900" dirty="0" smtClean="0"/>
              <a:t>(t.j. Learning agreement; bankové údaje; Európsky preukaz zdravotného poistenia; info kam, ako a do kedy zaslať dokumenty).</a:t>
            </a:r>
            <a:endParaRPr lang="pl-PL" sz="1900" dirty="0"/>
          </a:p>
          <a:p>
            <a:pPr marL="64008" lvl="0" indent="0">
              <a:buNone/>
            </a:pPr>
            <a:endParaRPr lang="sk-SK" sz="2100" dirty="0"/>
          </a:p>
          <a:p>
            <a:endParaRPr lang="sk-SK" dirty="0"/>
          </a:p>
        </p:txBody>
      </p:sp>
    </p:spTree>
    <p:extLst>
      <p:ext uri="{BB962C8B-B14F-4D97-AF65-F5344CB8AC3E}">
        <p14:creationId xmlns:p14="http://schemas.microsoft.com/office/powerpoint/2010/main" val="15505068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88640"/>
            <a:ext cx="8229600" cy="6480720"/>
          </a:xfrm>
        </p:spPr>
        <p:txBody>
          <a:bodyPr>
            <a:normAutofit lnSpcReduction="10000"/>
          </a:bodyPr>
          <a:lstStyle/>
          <a:p>
            <a:r>
              <a:rPr lang="sk-SK" sz="1800" dirty="0"/>
              <a:t>Je povinnosťou študenta zistiť si, AKÉ dokumenty od neho potrebuje jeho prijímajúca pred začiatkom mobility a DO KEDY, KAM a AKO ich je potrebné doručiť. Informácie o potrebných dokumentoch môže študent nájsť na webstránke prijímajúcej univerzity alebo ich dostane mailom od prijímajúcej univerzity.</a:t>
            </a:r>
          </a:p>
          <a:p>
            <a:endParaRPr lang="sk-SK" sz="1800" dirty="0" smtClean="0"/>
          </a:p>
          <a:p>
            <a:r>
              <a:rPr lang="sk-SK" sz="1800" dirty="0" smtClean="0"/>
              <a:t>okrem </a:t>
            </a:r>
            <a:r>
              <a:rPr lang="sk-SK" sz="1800" dirty="0"/>
              <a:t>dokumentov, ktoré potrebuje prijímajúca univerzita, </a:t>
            </a:r>
            <a:r>
              <a:rPr lang="sk-SK" sz="1800" dirty="0" smtClean="0"/>
              <a:t>na IRO UPJŠ od študenta potrebujeme aj: </a:t>
            </a:r>
          </a:p>
          <a:p>
            <a:pPr marL="64008" indent="0" defTabSz="358775">
              <a:buNone/>
            </a:pPr>
            <a:r>
              <a:rPr lang="sk-SK" sz="1800" dirty="0"/>
              <a:t>	</a:t>
            </a:r>
            <a:endParaRPr lang="sk-SK" sz="1800" dirty="0" smtClean="0"/>
          </a:p>
          <a:p>
            <a:pPr marL="64008" indent="0" defTabSz="358775">
              <a:buNone/>
            </a:pPr>
            <a:r>
              <a:rPr lang="sk-SK" sz="1800" dirty="0" smtClean="0"/>
              <a:t>1</a:t>
            </a:r>
            <a:r>
              <a:rPr lang="sk-SK" sz="1800" dirty="0"/>
              <a:t>) </a:t>
            </a:r>
            <a:r>
              <a:rPr lang="sk-SK" sz="1800" b="1" dirty="0" err="1"/>
              <a:t>Learning</a:t>
            </a:r>
            <a:r>
              <a:rPr lang="sk-SK" sz="1800" b="1" dirty="0"/>
              <a:t> </a:t>
            </a:r>
            <a:r>
              <a:rPr lang="sk-SK" sz="1800" b="1" dirty="0" err="1" smtClean="0"/>
              <a:t>Agreement</a:t>
            </a:r>
            <a:endParaRPr lang="sk-SK" sz="1800" b="1" dirty="0" smtClean="0"/>
          </a:p>
          <a:p>
            <a:pPr defTabSz="358775">
              <a:buFont typeface="Century Gothic" panose="020B0502020202020204" pitchFamily="34" charset="0"/>
              <a:buChar char="-"/>
            </a:pPr>
            <a:r>
              <a:rPr lang="sk-SK" sz="1800" dirty="0"/>
              <a:t> </a:t>
            </a:r>
            <a:r>
              <a:rPr lang="sk-SK" sz="1800" dirty="0" smtClean="0"/>
              <a:t>študent si volí predmety</a:t>
            </a:r>
            <a:r>
              <a:rPr lang="sk-SK" sz="1800" dirty="0"/>
              <a:t>, ktoré bude na prijímajúcej univerzite študovať a predmety, ktoré si dá po návrate z mobility uznať - výber predmetov IRO nerieši, študent ich musí odkonzultovať s jeho fakultným/katedrovým/ústavným koordinátorom. Študent doručí LA na IRO až keď bude podpísaný študentom a jeho koordinátorom. IRO následne zabezpečí podpis </a:t>
            </a:r>
            <a:r>
              <a:rPr lang="sk-SK" sz="1800" dirty="0" smtClean="0"/>
              <a:t>Erasmus inštitucionálnej </a:t>
            </a:r>
            <a:r>
              <a:rPr lang="sk-SK" sz="1800" dirty="0"/>
              <a:t>koordinátorky.</a:t>
            </a:r>
          </a:p>
          <a:p>
            <a:pPr defTabSz="358775">
              <a:buFontTx/>
              <a:buChar char="-"/>
            </a:pPr>
            <a:r>
              <a:rPr lang="sk-SK" sz="1800" dirty="0" smtClean="0"/>
              <a:t>predmety </a:t>
            </a:r>
            <a:r>
              <a:rPr lang="sk-SK" sz="1800" dirty="0"/>
              <a:t>si študent musí navoliť tak, aby  zo zahraničnej </a:t>
            </a:r>
            <a:r>
              <a:rPr lang="sk-SK" sz="1800" dirty="0" smtClean="0"/>
              <a:t>univerzity </a:t>
            </a:r>
            <a:r>
              <a:rPr lang="sk-SK" sz="1800" dirty="0"/>
              <a:t>doniesol </a:t>
            </a:r>
            <a:r>
              <a:rPr lang="sk-SK" sz="1800" dirty="0">
                <a:solidFill>
                  <a:srgbClr val="FFC000"/>
                </a:solidFill>
              </a:rPr>
              <a:t>za 1 semester minimálne 15 kreditov </a:t>
            </a:r>
            <a:r>
              <a:rPr lang="sk-SK" sz="1800" dirty="0" smtClean="0"/>
              <a:t>(</a:t>
            </a:r>
            <a:r>
              <a:rPr lang="sk-SK" sz="1800" dirty="0"/>
              <a:t>doktorandi nemusia doniesť žiadne kredity). </a:t>
            </a:r>
          </a:p>
          <a:p>
            <a:pPr defTabSz="358775">
              <a:buFontTx/>
              <a:buChar char="-"/>
            </a:pPr>
            <a:r>
              <a:rPr lang="sk-SK" sz="1800" dirty="0" smtClean="0"/>
              <a:t>do </a:t>
            </a:r>
            <a:r>
              <a:rPr lang="sk-SK" sz="1800" dirty="0"/>
              <a:t>LA stačí uviesť </a:t>
            </a:r>
            <a:r>
              <a:rPr lang="sk-SK" sz="1800" dirty="0" smtClean="0"/>
              <a:t>dátumy </a:t>
            </a:r>
            <a:r>
              <a:rPr lang="sk-SK" sz="1800" dirty="0"/>
              <a:t>trvania mobility len orientačne (</a:t>
            </a:r>
            <a:r>
              <a:rPr lang="sk-SK" sz="1800" dirty="0" smtClean="0"/>
              <a:t>mesiace)</a:t>
            </a:r>
          </a:p>
          <a:p>
            <a:pPr defTabSz="358775">
              <a:buFontTx/>
              <a:buChar char="-"/>
            </a:pPr>
            <a:r>
              <a:rPr lang="sk-SK" sz="1800" dirty="0" smtClean="0"/>
              <a:t>ak </a:t>
            </a:r>
            <a:r>
              <a:rPr lang="sk-SK" sz="1800" dirty="0"/>
              <a:t>nemá prijímajúca univerzity vlastný vzor LA, </a:t>
            </a:r>
            <a:r>
              <a:rPr lang="sk-SK" sz="1800" dirty="0" smtClean="0"/>
              <a:t>študent vyplní  </a:t>
            </a:r>
            <a:r>
              <a:rPr lang="sk-SK" sz="1800" dirty="0"/>
              <a:t>ten </a:t>
            </a:r>
            <a:r>
              <a:rPr lang="sk-SK" sz="1800" dirty="0" smtClean="0"/>
              <a:t>náš: </a:t>
            </a:r>
            <a:r>
              <a:rPr lang="sk-SK" sz="1800" dirty="0">
                <a:hlinkClick r:id="rId2"/>
              </a:rPr>
              <a:t>http://</a:t>
            </a:r>
            <a:r>
              <a:rPr lang="sk-SK" sz="1800" dirty="0" smtClean="0">
                <a:hlinkClick r:id="rId2"/>
              </a:rPr>
              <a:t>www.upjs.sk/univerzita/cinnost/medzinarodne-vztahy/erasmus-plus/mobilita-studenti-studium/</a:t>
            </a:r>
            <a:endParaRPr lang="sk-SK" sz="1800" dirty="0" smtClean="0"/>
          </a:p>
          <a:p>
            <a:pPr defTabSz="358775">
              <a:buFontTx/>
              <a:buChar char="-"/>
            </a:pPr>
            <a:endParaRPr lang="sk-SK" sz="1800" dirty="0"/>
          </a:p>
          <a:p>
            <a:pPr defTabSz="358775">
              <a:buFontTx/>
              <a:buChar char="-"/>
            </a:pPr>
            <a:endParaRPr lang="sk-SK" sz="1800" dirty="0"/>
          </a:p>
        </p:txBody>
      </p:sp>
    </p:spTree>
    <p:extLst>
      <p:ext uri="{BB962C8B-B14F-4D97-AF65-F5344CB8AC3E}">
        <p14:creationId xmlns:p14="http://schemas.microsoft.com/office/powerpoint/2010/main" val="2737570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332656"/>
            <a:ext cx="8229600" cy="6084168"/>
          </a:xfrm>
        </p:spPr>
        <p:txBody>
          <a:bodyPr>
            <a:normAutofit/>
          </a:bodyPr>
          <a:lstStyle/>
          <a:p>
            <a:pPr lvl="0" defTabSz="358775">
              <a:buClr>
                <a:srgbClr val="FF388C"/>
              </a:buClr>
              <a:buFontTx/>
              <a:buChar char="-"/>
            </a:pPr>
            <a:r>
              <a:rPr lang="sk-SK" sz="1800" dirty="0">
                <a:solidFill>
                  <a:prstClr val="white"/>
                </a:solidFill>
              </a:rPr>
              <a:t>ak má prijímajúca univerzita vlastný vzor LA, stačí, keď študent vyplní LA prijímajúcej univerzity. Ak však v tomto vzore chýba tabuľka pre predmety, ktoré budú študentovi po návrate z mobility uznané, študent okrem toho vyplní aj náš vzor LA.</a:t>
            </a:r>
          </a:p>
          <a:p>
            <a:pPr marL="64008" indent="0" defTabSz="358775">
              <a:buNone/>
            </a:pPr>
            <a:endParaRPr lang="sk-SK" sz="1800" dirty="0" smtClean="0"/>
          </a:p>
          <a:p>
            <a:pPr marL="64008" indent="0" defTabSz="358775">
              <a:buNone/>
            </a:pPr>
            <a:r>
              <a:rPr lang="sk-SK" sz="1800" dirty="0" smtClean="0"/>
              <a:t>2</a:t>
            </a:r>
            <a:r>
              <a:rPr lang="sk-SK" sz="1800" dirty="0"/>
              <a:t>)</a:t>
            </a:r>
            <a:r>
              <a:rPr lang="sk-SK" sz="1800" b="1" dirty="0"/>
              <a:t> Bankové údaje - </a:t>
            </a:r>
            <a:r>
              <a:rPr lang="sk-SK" sz="1800" dirty="0" smtClean="0"/>
              <a:t>dostupné tu</a:t>
            </a:r>
            <a:r>
              <a:rPr lang="sk-SK" sz="1800" dirty="0"/>
              <a:t>:</a:t>
            </a:r>
            <a:r>
              <a:rPr lang="sk-SK" sz="1800" b="1" dirty="0"/>
              <a:t> </a:t>
            </a:r>
            <a:endParaRPr lang="sk-SK" sz="1800" b="1" dirty="0" smtClean="0"/>
          </a:p>
          <a:p>
            <a:pPr marL="179388" indent="-115888" defTabSz="358775">
              <a:buNone/>
            </a:pPr>
            <a:r>
              <a:rPr lang="sk-SK" sz="1800" dirty="0" smtClean="0">
                <a:hlinkClick r:id="rId2"/>
              </a:rPr>
              <a:t>http</a:t>
            </a:r>
            <a:r>
              <a:rPr lang="sk-SK" sz="1800" dirty="0">
                <a:hlinkClick r:id="rId2"/>
              </a:rPr>
              <a:t>://www.upjs.sk/univerzita/cinnost/medzinarodne-vztahy/erasmus-plus/mobilita-studenti-studium/</a:t>
            </a:r>
            <a:endParaRPr lang="sk-SK" sz="1800" dirty="0"/>
          </a:p>
          <a:p>
            <a:pPr marL="64008" indent="0">
              <a:buNone/>
            </a:pPr>
            <a:r>
              <a:rPr lang="sk-SK" sz="1800" dirty="0" smtClean="0"/>
              <a:t>Číslo účtu </a:t>
            </a:r>
            <a:r>
              <a:rPr lang="sk-SK" sz="1800" dirty="0"/>
              <a:t>je potrebné vyplniť len vo forme </a:t>
            </a:r>
            <a:r>
              <a:rPr lang="sk-SK" sz="1800" dirty="0" smtClean="0"/>
              <a:t>IBAN.</a:t>
            </a:r>
          </a:p>
          <a:p>
            <a:pPr marL="64008" indent="0">
              <a:buNone/>
            </a:pPr>
            <a:endParaRPr lang="sk-SK" sz="1800" dirty="0"/>
          </a:p>
          <a:p>
            <a:pPr marL="64008" indent="0">
              <a:buNone/>
              <a:tabLst>
                <a:tab pos="358775" algn="l"/>
              </a:tabLst>
            </a:pPr>
            <a:r>
              <a:rPr lang="sk-SK" sz="1800" dirty="0" smtClean="0"/>
              <a:t>3) </a:t>
            </a:r>
            <a:r>
              <a:rPr lang="sk-SK" sz="1800" b="1" dirty="0" smtClean="0"/>
              <a:t>Európsky </a:t>
            </a:r>
            <a:r>
              <a:rPr lang="sk-SK" sz="1800" b="1" dirty="0"/>
              <a:t>preukaz zdravotného poistenia </a:t>
            </a:r>
            <a:r>
              <a:rPr lang="sk-SK" sz="1800" b="1" dirty="0" smtClean="0"/>
              <a:t>- </a:t>
            </a:r>
            <a:r>
              <a:rPr lang="sk-SK" sz="1800" dirty="0" smtClean="0"/>
              <a:t>musí </a:t>
            </a:r>
            <a:r>
              <a:rPr lang="sk-SK" sz="1800" dirty="0"/>
              <a:t>mať takú platnosť, aby </a:t>
            </a:r>
            <a:r>
              <a:rPr lang="sk-SK" sz="1800" dirty="0" smtClean="0"/>
              <a:t>pokryla </a:t>
            </a:r>
            <a:r>
              <a:rPr lang="sk-SK" sz="1800" dirty="0"/>
              <a:t>celé obdobie </a:t>
            </a:r>
            <a:r>
              <a:rPr lang="sk-SK" sz="1800" dirty="0" smtClean="0"/>
              <a:t>trvania </a:t>
            </a:r>
            <a:r>
              <a:rPr lang="sk-SK" sz="1800" dirty="0"/>
              <a:t>mobility.</a:t>
            </a:r>
          </a:p>
          <a:p>
            <a:pPr marL="64008" indent="0">
              <a:buNone/>
            </a:pPr>
            <a:endParaRPr lang="sk-SK" sz="1800" dirty="0"/>
          </a:p>
          <a:p>
            <a:pPr marL="64008" indent="0" defTabSz="442913">
              <a:buNone/>
            </a:pPr>
            <a:r>
              <a:rPr lang="sk-SK" sz="1800" dirty="0" smtClean="0"/>
              <a:t>4</a:t>
            </a:r>
            <a:r>
              <a:rPr lang="sk-SK" sz="1800" dirty="0"/>
              <a:t>) </a:t>
            </a:r>
            <a:r>
              <a:rPr lang="sk-SK" sz="1800" dirty="0" smtClean="0"/>
              <a:t>na </a:t>
            </a:r>
            <a:r>
              <a:rPr lang="sk-SK" sz="1800" dirty="0"/>
              <a:t>samostatnom papieri </a:t>
            </a:r>
            <a:r>
              <a:rPr lang="sk-SK" sz="1800" dirty="0" smtClean="0"/>
              <a:t>doručiť </a:t>
            </a:r>
            <a:r>
              <a:rPr lang="sk-SK" sz="1800" dirty="0"/>
              <a:t>tieto </a:t>
            </a:r>
            <a:r>
              <a:rPr lang="sk-SK" sz="1800" b="1" dirty="0"/>
              <a:t>informácie</a:t>
            </a:r>
            <a:r>
              <a:rPr lang="sk-SK" sz="1800" dirty="0"/>
              <a:t>: </a:t>
            </a:r>
            <a:r>
              <a:rPr lang="sk-SK" sz="1800" dirty="0" err="1" smtClean="0"/>
              <a:t>deadline</a:t>
            </a:r>
            <a:r>
              <a:rPr lang="sk-SK" sz="1800" dirty="0"/>
              <a:t>, </a:t>
            </a:r>
            <a:r>
              <a:rPr lang="sk-SK" sz="1800" dirty="0" smtClean="0"/>
              <a:t>ktorý </a:t>
            </a:r>
            <a:r>
              <a:rPr lang="sk-SK" sz="1800" dirty="0"/>
              <a:t>má </a:t>
            </a:r>
            <a:r>
              <a:rPr lang="sk-SK" sz="1800" dirty="0" smtClean="0"/>
              <a:t>prijímajúca </a:t>
            </a:r>
            <a:r>
              <a:rPr lang="sk-SK" sz="1800" dirty="0"/>
              <a:t>univerzita na </a:t>
            </a:r>
            <a:r>
              <a:rPr lang="sk-SK" sz="1800" dirty="0" smtClean="0"/>
              <a:t>odovzdanie </a:t>
            </a:r>
            <a:r>
              <a:rPr lang="sk-SK" sz="1800" dirty="0"/>
              <a:t>dokumentov, spôsob, ako majú byť </a:t>
            </a:r>
            <a:r>
              <a:rPr lang="sk-SK" sz="1800" dirty="0" smtClean="0"/>
              <a:t>dokumenty </a:t>
            </a:r>
            <a:r>
              <a:rPr lang="sk-SK" sz="1800" dirty="0"/>
              <a:t>odoslané </a:t>
            </a:r>
            <a:r>
              <a:rPr lang="sk-SK" sz="1800" dirty="0" smtClean="0"/>
              <a:t>(</a:t>
            </a:r>
            <a:r>
              <a:rPr lang="sk-SK" sz="1800" dirty="0"/>
              <a:t>riadnou poštou alebo </a:t>
            </a:r>
            <a:r>
              <a:rPr lang="sk-SK" sz="1800" dirty="0" err="1"/>
              <a:t>skenom</a:t>
            </a:r>
            <a:r>
              <a:rPr lang="sk-SK" sz="1800" dirty="0"/>
              <a:t>) </a:t>
            </a:r>
            <a:r>
              <a:rPr lang="sk-SK" sz="1800" dirty="0" smtClean="0"/>
              <a:t>a</a:t>
            </a:r>
            <a:r>
              <a:rPr lang="sk-SK" sz="1800" dirty="0"/>
              <a:t> presnú </a:t>
            </a:r>
            <a:r>
              <a:rPr lang="sk-SK" sz="1800" dirty="0" smtClean="0"/>
              <a:t>adresu/meno osoby, </a:t>
            </a:r>
            <a:r>
              <a:rPr lang="sk-SK" sz="1800" dirty="0"/>
              <a:t>kam majú byť </a:t>
            </a:r>
            <a:r>
              <a:rPr lang="sk-SK" sz="1800" dirty="0" smtClean="0"/>
              <a:t>dokumenty </a:t>
            </a:r>
            <a:r>
              <a:rPr lang="sk-SK" sz="1800" dirty="0"/>
              <a:t>odoslané.</a:t>
            </a:r>
          </a:p>
          <a:p>
            <a:endParaRPr lang="sk-SK" dirty="0"/>
          </a:p>
        </p:txBody>
      </p:sp>
    </p:spTree>
    <p:extLst>
      <p:ext uri="{BB962C8B-B14F-4D97-AF65-F5344CB8AC3E}">
        <p14:creationId xmlns:p14="http://schemas.microsoft.com/office/powerpoint/2010/main" val="37638210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8136"/>
          </a:xfrm>
        </p:spPr>
        <p:txBody>
          <a:bodyPr>
            <a:normAutofit/>
          </a:bodyPr>
          <a:lstStyle/>
          <a:p>
            <a:r>
              <a:rPr lang="sk-SK" sz="1800" dirty="0" smtClean="0"/>
              <a:t>všetky dokumenty potrebné pre prijímajúcu univerzitu a pre IRO doručí študent buď priamo na IRO, alebo ich odovzdá svojmu fakultnému/katedrovému/ ústavnému koordinátorovi, ktorý ich pošle na IRO.</a:t>
            </a:r>
          </a:p>
          <a:p>
            <a:r>
              <a:rPr lang="sk-SK" sz="1800" dirty="0" smtClean="0"/>
              <a:t>dokumenty sa na IRO musia dostať najneskôr </a:t>
            </a:r>
            <a:r>
              <a:rPr lang="sk-SK" sz="1800" b="1" dirty="0" smtClean="0">
                <a:solidFill>
                  <a:srgbClr val="FFC000"/>
                </a:solidFill>
              </a:rPr>
              <a:t>do 30.4. </a:t>
            </a:r>
            <a:r>
              <a:rPr lang="sk-SK" sz="1800" dirty="0" smtClean="0"/>
              <a:t>- v prípade </a:t>
            </a:r>
            <a:r>
              <a:rPr lang="sk-SK" sz="1800" dirty="0" err="1" smtClean="0"/>
              <a:t>zimnosemestrových</a:t>
            </a:r>
            <a:r>
              <a:rPr lang="sk-SK" sz="1800" dirty="0" smtClean="0"/>
              <a:t> a celoročných mobilít alebo </a:t>
            </a:r>
            <a:r>
              <a:rPr lang="sk-SK" sz="1800" b="1" dirty="0" smtClean="0">
                <a:solidFill>
                  <a:srgbClr val="FFC000"/>
                </a:solidFill>
              </a:rPr>
              <a:t>do 30.9.</a:t>
            </a:r>
            <a:r>
              <a:rPr lang="sk-SK" sz="1800" dirty="0" smtClean="0">
                <a:solidFill>
                  <a:srgbClr val="FFC000"/>
                </a:solidFill>
              </a:rPr>
              <a:t> </a:t>
            </a:r>
            <a:r>
              <a:rPr lang="sk-SK" sz="1800" dirty="0" smtClean="0"/>
              <a:t>- v prípade </a:t>
            </a:r>
            <a:r>
              <a:rPr lang="sk-SK" sz="1800" dirty="0" err="1" smtClean="0"/>
              <a:t>letnosemestrových</a:t>
            </a:r>
            <a:r>
              <a:rPr lang="sk-SK" sz="1800" dirty="0" smtClean="0"/>
              <a:t> mobilít.</a:t>
            </a:r>
          </a:p>
          <a:p>
            <a:r>
              <a:rPr lang="sk-SK" sz="1800" dirty="0" smtClean="0"/>
              <a:t>každý dokument, ktorý je potrebné odoslať riadnou poštou, nám prosím doručte 2x (1 kópia bude pre IRO). V prípade, že dokumenty stačí odoslať </a:t>
            </a:r>
            <a:r>
              <a:rPr lang="sk-SK" sz="1800" dirty="0" err="1" smtClean="0"/>
              <a:t>skenom</a:t>
            </a:r>
            <a:r>
              <a:rPr lang="sk-SK" sz="1800" dirty="0" smtClean="0"/>
              <a:t>, bude stačiť len 1 kópia</a:t>
            </a:r>
          </a:p>
          <a:p>
            <a:r>
              <a:rPr lang="sk-SK" sz="1800" dirty="0" smtClean="0"/>
              <a:t>IRO následne všetky dokumenty odošle na prijímajúcu univerzitu – študenti si tieto dokumenty NEPOSIELAJÚ sami  </a:t>
            </a:r>
          </a:p>
          <a:p>
            <a:r>
              <a:rPr lang="sk-SK" sz="1800" dirty="0" smtClean="0">
                <a:solidFill>
                  <a:srgbClr val="FFC000"/>
                </a:solidFill>
              </a:rPr>
              <a:t>Pozor, </a:t>
            </a:r>
            <a:r>
              <a:rPr lang="sk-SK" sz="1800" dirty="0" smtClean="0"/>
              <a:t>ak prijímajúca univerzita vyžaduje od študenta, aby dokumenty podal študent </a:t>
            </a:r>
            <a:r>
              <a:rPr lang="sk-SK" sz="1800" b="1" dirty="0" smtClean="0"/>
              <a:t>aj on-line do on-line systému prijímajúcej univerzity</a:t>
            </a:r>
            <a:r>
              <a:rPr lang="sk-SK" sz="1800" dirty="0" smtClean="0"/>
              <a:t>, študent to musí urobiť.</a:t>
            </a:r>
          </a:p>
          <a:p>
            <a:endParaRPr lang="sk-SK" sz="1800" dirty="0"/>
          </a:p>
        </p:txBody>
      </p:sp>
    </p:spTree>
    <p:extLst>
      <p:ext uri="{BB962C8B-B14F-4D97-AF65-F5344CB8AC3E}">
        <p14:creationId xmlns:p14="http://schemas.microsoft.com/office/powerpoint/2010/main" val="2203141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122152"/>
          </a:xfrm>
        </p:spPr>
        <p:txBody>
          <a:bodyPr>
            <a:normAutofit/>
          </a:bodyPr>
          <a:lstStyle/>
          <a:p>
            <a:pPr marL="64008" lvl="0" indent="0">
              <a:buNone/>
            </a:pPr>
            <a:r>
              <a:rPr lang="sk-SK" sz="1800" b="1" dirty="0">
                <a:solidFill>
                  <a:srgbClr val="FFC000"/>
                </a:solidFill>
              </a:rPr>
              <a:t>Podpis Zmluvy o poskytnutí finančnej podpory (finančnej zmluvy)</a:t>
            </a:r>
            <a:endParaRPr lang="sk-SK" sz="1800" dirty="0">
              <a:solidFill>
                <a:srgbClr val="FFC000"/>
              </a:solidFill>
            </a:endParaRPr>
          </a:p>
          <a:p>
            <a:r>
              <a:rPr lang="sk-SK" sz="1800" dirty="0" smtClean="0"/>
              <a:t>finančná </a:t>
            </a:r>
            <a:r>
              <a:rPr lang="sk-SK" sz="1800" dirty="0"/>
              <a:t>zmluva sa podpisuje približne </a:t>
            </a:r>
            <a:r>
              <a:rPr lang="sk-SK" sz="1800" dirty="0" smtClean="0"/>
              <a:t>1 -1,5 </a:t>
            </a:r>
            <a:r>
              <a:rPr lang="sk-SK" sz="1800" dirty="0"/>
              <a:t>mesiac pred začiatkom mobility</a:t>
            </a:r>
          </a:p>
          <a:p>
            <a:r>
              <a:rPr lang="sk-SK" sz="1800" dirty="0" smtClean="0"/>
              <a:t>IRO študentovi pripraví </a:t>
            </a:r>
            <a:r>
              <a:rPr lang="sk-SK" sz="1800" dirty="0"/>
              <a:t>finančnú zmluvu až potom, </a:t>
            </a:r>
            <a:r>
              <a:rPr lang="sk-SK" sz="1800" dirty="0" smtClean="0"/>
              <a:t>čo:</a:t>
            </a:r>
          </a:p>
          <a:p>
            <a:pPr marL="64008" indent="0">
              <a:buNone/>
            </a:pPr>
            <a:r>
              <a:rPr lang="sk-SK" sz="1800" dirty="0" smtClean="0"/>
              <a:t>	1.  má od študenta všetky potrebné dokumenty</a:t>
            </a:r>
          </a:p>
          <a:p>
            <a:pPr marL="64008" indent="0">
              <a:buNone/>
            </a:pPr>
            <a:r>
              <a:rPr lang="sk-SK" sz="1800" dirty="0"/>
              <a:t>	</a:t>
            </a:r>
            <a:r>
              <a:rPr lang="sk-SK" sz="1800" dirty="0" smtClean="0"/>
              <a:t>2. </a:t>
            </a:r>
            <a:r>
              <a:rPr lang="sk-SK" sz="1800" dirty="0" err="1" smtClean="0"/>
              <a:t>obdrží</a:t>
            </a:r>
            <a:r>
              <a:rPr lang="sk-SK" sz="1800" dirty="0" smtClean="0"/>
              <a:t> </a:t>
            </a:r>
            <a:r>
              <a:rPr lang="sk-SK" sz="1800" dirty="0"/>
              <a:t>LA podpísaný aj zo strany prijímajúcej </a:t>
            </a:r>
            <a:r>
              <a:rPr lang="sk-SK" sz="1800" dirty="0" smtClean="0"/>
              <a:t>	univerzity </a:t>
            </a:r>
          </a:p>
          <a:p>
            <a:pPr marL="64008" indent="0">
              <a:buNone/>
            </a:pPr>
            <a:r>
              <a:rPr lang="sk-SK" sz="1800" dirty="0"/>
              <a:t>	</a:t>
            </a:r>
            <a:r>
              <a:rPr lang="sk-SK" sz="1800" dirty="0" smtClean="0"/>
              <a:t>3. študent oznámi presné </a:t>
            </a:r>
            <a:r>
              <a:rPr lang="sk-SK" sz="1800" dirty="0"/>
              <a:t>dátumy trvania </a:t>
            </a:r>
            <a:r>
              <a:rPr lang="sk-SK" sz="1800" dirty="0" smtClean="0"/>
              <a:t>mobility </a:t>
            </a:r>
          </a:p>
          <a:p>
            <a:r>
              <a:rPr lang="sk-SK" sz="1800" dirty="0" smtClean="0"/>
              <a:t>začiatok mobility uviesť podľa inštrukcií </a:t>
            </a:r>
            <a:r>
              <a:rPr lang="sk-SK" sz="1800" dirty="0" err="1" smtClean="0"/>
              <a:t>zahr</a:t>
            </a:r>
            <a:r>
              <a:rPr lang="sk-SK" sz="1800" dirty="0" smtClean="0"/>
              <a:t>. univerzity, resp. podľa akceptačného listu (1. deň jazykového kurzu, semestra, orientačného podujatia)</a:t>
            </a:r>
          </a:p>
          <a:p>
            <a:r>
              <a:rPr lang="sk-SK" sz="1800" dirty="0" smtClean="0"/>
              <a:t>ak študent ide na mobilitu počas 1. ročníka Mgr. alebo 1. ročníka PhD., podpis zmluvy a nástup na mobilitu je možný až po zápise do ročníka. </a:t>
            </a:r>
          </a:p>
          <a:p>
            <a:r>
              <a:rPr lang="sk-SK" sz="1800" dirty="0" smtClean="0"/>
              <a:t>po </a:t>
            </a:r>
            <a:r>
              <a:rPr lang="sk-SK" sz="1800" dirty="0"/>
              <a:t>podpise finančnej zmluvy a jej zverejnení v </a:t>
            </a:r>
            <a:r>
              <a:rPr lang="sk-SK" sz="1800" dirty="0" smtClean="0"/>
              <a:t>CRZ bude </a:t>
            </a:r>
            <a:r>
              <a:rPr lang="sk-SK" sz="1800" b="1" dirty="0"/>
              <a:t>študentovi prevedených 80% grantu </a:t>
            </a:r>
            <a:r>
              <a:rPr lang="sk-SK" sz="1800" dirty="0"/>
              <a:t>(zvyšných 20% grantu bude študentovi prevedených až po návrate z mobility a splnení všetkých povinností spojených s mobilitou. </a:t>
            </a:r>
            <a:endParaRPr lang="sk-SK" sz="1800" dirty="0" smtClean="0"/>
          </a:p>
          <a:p>
            <a:r>
              <a:rPr lang="sk-SK" sz="1800" dirty="0"/>
              <a:t>Študenti v kombinácii </a:t>
            </a:r>
            <a:r>
              <a:rPr lang="sk-SK" sz="1800" dirty="0" err="1"/>
              <a:t>štud</a:t>
            </a:r>
            <a:r>
              <a:rPr lang="sk-SK" sz="1800" dirty="0"/>
              <a:t>. odborov by mali byť v kontakte s oboma ústavmi/katedrami/fakultami pred mobilitou </a:t>
            </a:r>
          </a:p>
          <a:p>
            <a:endParaRPr lang="sk-SK" sz="1800" dirty="0"/>
          </a:p>
          <a:p>
            <a:endParaRPr lang="sk-SK" sz="1800" dirty="0"/>
          </a:p>
        </p:txBody>
      </p:sp>
    </p:spTree>
    <p:extLst>
      <p:ext uri="{BB962C8B-B14F-4D97-AF65-F5344CB8AC3E}">
        <p14:creationId xmlns:p14="http://schemas.microsoft.com/office/powerpoint/2010/main" val="34910163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8136"/>
          </a:xfrm>
        </p:spPr>
        <p:txBody>
          <a:bodyPr>
            <a:normAutofit/>
          </a:bodyPr>
          <a:lstStyle/>
          <a:p>
            <a:pPr marL="64008" indent="0">
              <a:buNone/>
            </a:pPr>
            <a:r>
              <a:rPr lang="sk-SK" sz="2600" b="1" dirty="0" smtClean="0">
                <a:solidFill>
                  <a:srgbClr val="FFC000"/>
                </a:solidFill>
              </a:rPr>
              <a:t>On-line </a:t>
            </a:r>
            <a:r>
              <a:rPr lang="sk-SK" sz="2600" b="1" dirty="0">
                <a:solidFill>
                  <a:srgbClr val="FFC000"/>
                </a:solidFill>
              </a:rPr>
              <a:t>jazykový test a on-line jazykový kurz</a:t>
            </a:r>
          </a:p>
          <a:p>
            <a:r>
              <a:rPr lang="sk-SK" sz="1800" dirty="0"/>
              <a:t>každý študent, ktorého študijný jazyk/pracovný jazyk na prijímajúcej inštitúcii je dostupný v OLS systéme, je povinný absolvovať online jazykové testovanie pred začiatkom mobility a na konci mobility. Výnimkou sú rodiaci hovoriaci.</a:t>
            </a:r>
          </a:p>
          <a:p>
            <a:r>
              <a:rPr lang="sk-SK" sz="1800" dirty="0"/>
              <a:t>Licenciu na vstupný test zašle IRO na e-mail študenta po podpise finančnej zmluvy. Test vyhodnotí jazykovú úroveň študenta, avšak jeho výsledok nijak neovplyvní možnosť vycestovať.</a:t>
            </a:r>
          </a:p>
          <a:p>
            <a:r>
              <a:rPr lang="sk-SK" sz="1800" dirty="0"/>
              <a:t>Licenciu na výstupný test pošle študentovi systém automaticky na konci mobility</a:t>
            </a:r>
          </a:p>
          <a:p>
            <a:r>
              <a:rPr lang="sk-SK" sz="1800" dirty="0"/>
              <a:t>Dostupné jazyky v OLS systéme (12): anglický, francúzsky, nemecký, taliansky, španielsky, holandčina, čeština, poľština, dánčina, švédčina, portugalčina, gréčtina</a:t>
            </a:r>
          </a:p>
          <a:p>
            <a:endParaRPr lang="sk-SK" dirty="0"/>
          </a:p>
        </p:txBody>
      </p:sp>
    </p:spTree>
    <p:extLst>
      <p:ext uri="{BB962C8B-B14F-4D97-AF65-F5344CB8AC3E}">
        <p14:creationId xmlns:p14="http://schemas.microsoft.com/office/powerpoint/2010/main" val="8476989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it-IT" dirty="0"/>
              <a:t>Postup a povinnosti študenta </a:t>
            </a:r>
            <a:r>
              <a:rPr lang="it-IT" dirty="0" smtClean="0"/>
              <a:t>počas </a:t>
            </a:r>
            <a:r>
              <a:rPr lang="sk-SK" dirty="0" smtClean="0"/>
              <a:t>mobility</a:t>
            </a:r>
            <a:endParaRPr lang="sk-SK" dirty="0"/>
          </a:p>
        </p:txBody>
      </p:sp>
      <p:sp>
        <p:nvSpPr>
          <p:cNvPr id="3" name="Zástupný symbol pro obsah 2"/>
          <p:cNvSpPr>
            <a:spLocks noGrp="1"/>
          </p:cNvSpPr>
          <p:nvPr>
            <p:ph idx="1"/>
          </p:nvPr>
        </p:nvSpPr>
        <p:spPr/>
        <p:txBody>
          <a:bodyPr>
            <a:normAutofit fontScale="70000" lnSpcReduction="20000"/>
          </a:bodyPr>
          <a:lstStyle/>
          <a:p>
            <a:pPr marL="64008" indent="0">
              <a:buNone/>
            </a:pPr>
            <a:r>
              <a:rPr lang="sk-SK" dirty="0"/>
              <a:t>P</a:t>
            </a:r>
            <a:r>
              <a:rPr lang="sk-SK" dirty="0" smtClean="0"/>
              <a:t>o </a:t>
            </a:r>
            <a:r>
              <a:rPr lang="sk-SK" dirty="0"/>
              <a:t>príchode na </a:t>
            </a:r>
            <a:r>
              <a:rPr lang="sk-SK" dirty="0" smtClean="0"/>
              <a:t>prijímajúcu </a:t>
            </a:r>
            <a:r>
              <a:rPr lang="sk-SK" dirty="0"/>
              <a:t>inštitúciu má študent možnosť urobiť </a:t>
            </a:r>
            <a:r>
              <a:rPr lang="sk-SK" b="1" dirty="0" smtClean="0"/>
              <a:t>zmeny </a:t>
            </a:r>
            <a:r>
              <a:rPr lang="sk-SK" b="1" dirty="0"/>
              <a:t>(</a:t>
            </a:r>
            <a:r>
              <a:rPr lang="sk-SK" b="1" dirty="0" err="1"/>
              <a:t>Changes</a:t>
            </a:r>
            <a:r>
              <a:rPr lang="sk-SK" b="1" dirty="0"/>
              <a:t>) </a:t>
            </a:r>
            <a:r>
              <a:rPr lang="sk-SK" dirty="0"/>
              <a:t>k jeho pôvodnému LA. </a:t>
            </a:r>
            <a:r>
              <a:rPr lang="sk-SK" dirty="0" err="1"/>
              <a:t>Changes</a:t>
            </a:r>
            <a:r>
              <a:rPr lang="sk-SK" dirty="0"/>
              <a:t> sa robia len v dvoch prípadoch:</a:t>
            </a:r>
          </a:p>
          <a:p>
            <a:r>
              <a:rPr lang="sk-SK" dirty="0"/>
              <a:t>a) ak niektorý predmet zapísaný v LA nakoniec študent nebude na prijímajúcej univerzite navštevovať alebo ak sa študent rozhodne na prijímajúcej inštitúcii navštevovať aj predmet, ktorý nemal zapísaný v pôvodnom LA. </a:t>
            </a:r>
            <a:r>
              <a:rPr lang="sk-SK" dirty="0" err="1"/>
              <a:t>Changes</a:t>
            </a:r>
            <a:r>
              <a:rPr lang="sk-SK" dirty="0"/>
              <a:t> musí podpísať študent, prijímajúca inštitúcia a fakultný/katedrový/ústavný/koordinátor na UPJŠ. Kompletne podpísané tlačivo je následne potrebné doručiť na IRO (</a:t>
            </a:r>
            <a:r>
              <a:rPr lang="sk-SK" dirty="0" err="1"/>
              <a:t>sken</a:t>
            </a:r>
            <a:r>
              <a:rPr lang="sk-SK" dirty="0"/>
              <a:t> stačí). </a:t>
            </a:r>
            <a:r>
              <a:rPr lang="sk-SK" dirty="0" err="1"/>
              <a:t>Changes</a:t>
            </a:r>
            <a:r>
              <a:rPr lang="sk-SK" dirty="0"/>
              <a:t> musia byť kompletne uzavreté najneskôr do 1 mesiaca od začiatku mobility. </a:t>
            </a:r>
          </a:p>
          <a:p>
            <a:r>
              <a:rPr lang="sk-SK" dirty="0"/>
              <a:t>b) </a:t>
            </a:r>
            <a:r>
              <a:rPr lang="sk-SK" dirty="0" err="1"/>
              <a:t>Changes</a:t>
            </a:r>
            <a:r>
              <a:rPr lang="sk-SK" dirty="0"/>
              <a:t> je potrebné urobiť aj ak sa na prijímajúcej inštitúcii či na UPJŠ zmení </a:t>
            </a:r>
            <a:r>
              <a:rPr lang="sk-SK" dirty="0" err="1"/>
              <a:t>responsible</a:t>
            </a:r>
            <a:r>
              <a:rPr lang="sk-SK" dirty="0"/>
              <a:t> person/koordinátor. </a:t>
            </a:r>
          </a:p>
          <a:p>
            <a:endParaRPr lang="sk-SK" dirty="0"/>
          </a:p>
        </p:txBody>
      </p:sp>
    </p:spTree>
    <p:extLst>
      <p:ext uri="{BB962C8B-B14F-4D97-AF65-F5344CB8AC3E}">
        <p14:creationId xmlns:p14="http://schemas.microsoft.com/office/powerpoint/2010/main" val="12497548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8136"/>
          </a:xfrm>
        </p:spPr>
        <p:txBody>
          <a:bodyPr>
            <a:normAutofit/>
          </a:bodyPr>
          <a:lstStyle/>
          <a:p>
            <a:pPr marL="64008" indent="0">
              <a:buNone/>
            </a:pPr>
            <a:r>
              <a:rPr lang="sk-SK" sz="2100" b="1" dirty="0" smtClean="0"/>
              <a:t>Predĺženie mobility</a:t>
            </a:r>
          </a:p>
          <a:p>
            <a:r>
              <a:rPr lang="sk-SK" sz="2100" dirty="0"/>
              <a:t>a</a:t>
            </a:r>
            <a:r>
              <a:rPr lang="sk-SK" sz="2100" dirty="0" smtClean="0"/>
              <a:t>k si chce študent mobilitu predĺžiť, je </a:t>
            </a:r>
            <a:r>
              <a:rPr lang="sk-SK" sz="2100" dirty="0"/>
              <a:t>potrebné o tom informovať IRO minimálne 30 dní pred koncom mobility podľa finančnej </a:t>
            </a:r>
            <a:r>
              <a:rPr lang="sk-SK" sz="2100" dirty="0" smtClean="0"/>
              <a:t>zmluvy. </a:t>
            </a:r>
            <a:r>
              <a:rPr lang="sk-SK" sz="2100" dirty="0"/>
              <a:t>Študent musí zároveň doložiť súhlas (stačí mail) jeho </a:t>
            </a:r>
            <a:r>
              <a:rPr lang="sk-SK" sz="2100" dirty="0" smtClean="0"/>
              <a:t>koordinátora </a:t>
            </a:r>
            <a:r>
              <a:rPr lang="sk-SK" sz="2100" dirty="0"/>
              <a:t>na UPJŠ a súhlas koordinátora na prijímajúcej univerzite. </a:t>
            </a:r>
            <a:endParaRPr lang="sk-SK" sz="2100" dirty="0" smtClean="0"/>
          </a:p>
          <a:p>
            <a:r>
              <a:rPr lang="sk-SK" sz="2100" dirty="0"/>
              <a:t>n</a:t>
            </a:r>
            <a:r>
              <a:rPr lang="sk-SK" sz="2100" dirty="0" smtClean="0"/>
              <a:t>ásledne </a:t>
            </a:r>
            <a:r>
              <a:rPr lang="sk-SK" sz="2100" dirty="0"/>
              <a:t>IRO zhodnotí možnosť predĺženia mobility. Študentovi nevzniká automaticky finančný nárok na predĺženú mobilitu. UPJŠ rozhodne, či študentovi na predĺženie mobility pridelí finančné prostriedky, alebo mu schváli predĺženie mobility len s nulovým grantom. </a:t>
            </a:r>
          </a:p>
        </p:txBody>
      </p:sp>
    </p:spTree>
    <p:extLst>
      <p:ext uri="{BB962C8B-B14F-4D97-AF65-F5344CB8AC3E}">
        <p14:creationId xmlns:p14="http://schemas.microsoft.com/office/powerpoint/2010/main" val="20032030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it-IT" dirty="0"/>
              <a:t>Postup a povinnosti študenta </a:t>
            </a:r>
            <a:r>
              <a:rPr lang="sk-SK" dirty="0" smtClean="0"/>
              <a:t>po mobilite</a:t>
            </a:r>
            <a:endParaRPr lang="sk-SK" dirty="0"/>
          </a:p>
        </p:txBody>
      </p:sp>
      <p:sp>
        <p:nvSpPr>
          <p:cNvPr id="3" name="Zástupný symbol pro obsah 2"/>
          <p:cNvSpPr>
            <a:spLocks noGrp="1"/>
          </p:cNvSpPr>
          <p:nvPr>
            <p:ph idx="1"/>
          </p:nvPr>
        </p:nvSpPr>
        <p:spPr>
          <a:xfrm>
            <a:off x="457200" y="1882808"/>
            <a:ext cx="8229600" cy="4786552"/>
          </a:xfrm>
        </p:spPr>
        <p:txBody>
          <a:bodyPr>
            <a:normAutofit/>
          </a:bodyPr>
          <a:lstStyle/>
          <a:p>
            <a:pPr marL="806958" indent="-742950">
              <a:buFont typeface="+mj-lt"/>
              <a:buAutoNum type="arabicPeriod"/>
            </a:pPr>
            <a:r>
              <a:rPr lang="sk-SK" sz="1800" dirty="0" smtClean="0"/>
              <a:t>do </a:t>
            </a:r>
            <a:r>
              <a:rPr lang="sk-SK" sz="1800" dirty="0"/>
              <a:t>30 dní od ukončenia mobility </a:t>
            </a:r>
            <a:r>
              <a:rPr lang="sk-SK" sz="1800" dirty="0" smtClean="0"/>
              <a:t>doniesť </a:t>
            </a:r>
            <a:r>
              <a:rPr lang="sk-SK" sz="1800" dirty="0"/>
              <a:t>na </a:t>
            </a:r>
            <a:r>
              <a:rPr lang="sk-SK" sz="1800" dirty="0" smtClean="0"/>
              <a:t>IRO </a:t>
            </a:r>
            <a:r>
              <a:rPr lang="sk-SK" sz="1800" b="1" dirty="0" smtClean="0"/>
              <a:t>certifikát </a:t>
            </a:r>
            <a:r>
              <a:rPr lang="sk-SK" sz="1800" b="1" dirty="0"/>
              <a:t>o trvaní mobility, </a:t>
            </a:r>
            <a:r>
              <a:rPr lang="sk-SK" sz="1800" dirty="0"/>
              <a:t>resp. akýkoľvek dokument z </a:t>
            </a:r>
            <a:r>
              <a:rPr lang="sk-SK" sz="1800" dirty="0" smtClean="0"/>
              <a:t>prijímajúcej univerzity</a:t>
            </a:r>
            <a:r>
              <a:rPr lang="sk-SK" sz="1800" dirty="0"/>
              <a:t>, na ktorom sú uvedené dátumy trvania </a:t>
            </a:r>
            <a:r>
              <a:rPr lang="sk-SK" sz="1800" dirty="0" smtClean="0"/>
              <a:t>mobility</a:t>
            </a:r>
            <a:r>
              <a:rPr lang="sk-SK" sz="1800" dirty="0"/>
              <a:t>. </a:t>
            </a:r>
            <a:endParaRPr lang="sk-SK" sz="1800" dirty="0" smtClean="0"/>
          </a:p>
          <a:p>
            <a:pPr marL="806958" indent="-742950">
              <a:buFont typeface="+mj-lt"/>
              <a:buAutoNum type="arabicPeriod"/>
            </a:pPr>
            <a:r>
              <a:rPr lang="sk-SK" sz="1800" dirty="0"/>
              <a:t>do 30 dní od ukončenia mobility </a:t>
            </a:r>
            <a:r>
              <a:rPr lang="sk-SK" sz="1800" dirty="0" smtClean="0"/>
              <a:t>doniesť </a:t>
            </a:r>
            <a:r>
              <a:rPr lang="sk-SK" sz="1800" dirty="0"/>
              <a:t>na IRO </a:t>
            </a:r>
            <a:r>
              <a:rPr lang="sk-SK" sz="1800" b="1" dirty="0" smtClean="0"/>
              <a:t>výpis </a:t>
            </a:r>
            <a:r>
              <a:rPr lang="sk-SK" sz="1800" b="1" dirty="0"/>
              <a:t>známok a kreditov </a:t>
            </a:r>
            <a:r>
              <a:rPr lang="sk-SK" sz="1800" dirty="0"/>
              <a:t>z prijímajúcej inštitúcie. </a:t>
            </a:r>
            <a:endParaRPr lang="sk-SK" sz="1800" dirty="0" smtClean="0"/>
          </a:p>
          <a:p>
            <a:pPr marL="806958" indent="-742950">
              <a:buFont typeface="+mj-lt"/>
              <a:buAutoNum type="arabicPeriod"/>
            </a:pPr>
            <a:r>
              <a:rPr lang="sk-SK" sz="1800" dirty="0"/>
              <a:t>d</a:t>
            </a:r>
            <a:r>
              <a:rPr lang="sk-SK" sz="1800" dirty="0" smtClean="0"/>
              <a:t>o 30 dní od prijatia výzvy</a:t>
            </a:r>
            <a:r>
              <a:rPr lang="sk-SK" sz="1800" dirty="0"/>
              <a:t> </a:t>
            </a:r>
            <a:r>
              <a:rPr lang="sk-SK" sz="1800" dirty="0" smtClean="0"/>
              <a:t>vyplniť </a:t>
            </a:r>
            <a:r>
              <a:rPr lang="sk-SK" sz="1800" b="1" dirty="0"/>
              <a:t>on-line správu EU-</a:t>
            </a:r>
            <a:r>
              <a:rPr lang="sk-SK" sz="1800" b="1" dirty="0" err="1"/>
              <a:t>Survey</a:t>
            </a:r>
            <a:r>
              <a:rPr lang="sk-SK" sz="1800" dirty="0"/>
              <a:t>. Výzva príde študentovi automaticky </a:t>
            </a:r>
            <a:r>
              <a:rPr lang="sk-SK" sz="1800" dirty="0" smtClean="0"/>
              <a:t>e-mail </a:t>
            </a:r>
            <a:r>
              <a:rPr lang="sk-SK" sz="1800" dirty="0"/>
              <a:t>po ukončení mobility</a:t>
            </a:r>
            <a:r>
              <a:rPr lang="sk-SK" sz="1800" dirty="0" smtClean="0"/>
              <a:t>.</a:t>
            </a:r>
          </a:p>
          <a:p>
            <a:pPr marL="806958" indent="-742950">
              <a:buFont typeface="+mj-lt"/>
              <a:buAutoNum type="arabicPeriod"/>
            </a:pPr>
            <a:r>
              <a:rPr lang="sk-SK" sz="1800" dirty="0" smtClean="0"/>
              <a:t>podať </a:t>
            </a:r>
            <a:r>
              <a:rPr lang="sk-SK" sz="1800" b="1" dirty="0"/>
              <a:t>on-line jazykový </a:t>
            </a:r>
            <a:r>
              <a:rPr lang="sk-SK" sz="1800" b="1" dirty="0" smtClean="0"/>
              <a:t>test </a:t>
            </a:r>
            <a:r>
              <a:rPr lang="sk-SK" sz="1800" b="1" dirty="0"/>
              <a:t>po ukončení </a:t>
            </a:r>
            <a:r>
              <a:rPr lang="sk-SK" sz="1800" b="1" dirty="0" smtClean="0"/>
              <a:t>mobility</a:t>
            </a:r>
          </a:p>
          <a:p>
            <a:pPr>
              <a:buFont typeface="Century Gothic" panose="020B0502020202020204" pitchFamily="34" charset="0"/>
              <a:buChar char="→"/>
            </a:pPr>
            <a:r>
              <a:rPr lang="sk-SK" sz="1800" dirty="0" smtClean="0"/>
              <a:t>po doručení certifikátu o trvaní mobility, výpisu známok a kreditov, podaní on-line správy a podaní záverečného on-line jazykového testu + ak bude trvanie mobility podľa certifikátu o trvaní mobility sedieť s finančnou zmluvou a študent </a:t>
            </a:r>
            <a:r>
              <a:rPr lang="sk-SK" sz="1800" dirty="0" err="1" smtClean="0"/>
              <a:t>donensie</a:t>
            </a:r>
            <a:r>
              <a:rPr lang="sk-SK" sz="1800" dirty="0" smtClean="0"/>
              <a:t> aspoň 15 kreditov, bude študentovi doplatených </a:t>
            </a:r>
            <a:r>
              <a:rPr lang="sk-SK" sz="1800" b="1" dirty="0" smtClean="0"/>
              <a:t>zvyšných 20% grantu</a:t>
            </a:r>
            <a:endParaRPr lang="sk-SK" dirty="0"/>
          </a:p>
        </p:txBody>
      </p:sp>
    </p:spTree>
    <p:extLst>
      <p:ext uri="{BB962C8B-B14F-4D97-AF65-F5344CB8AC3E}">
        <p14:creationId xmlns:p14="http://schemas.microsoft.com/office/powerpoint/2010/main" val="33447841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Dôležité upozornenia</a:t>
            </a:r>
          </a:p>
        </p:txBody>
      </p:sp>
      <p:sp>
        <p:nvSpPr>
          <p:cNvPr id="3" name="Zástupný symbol pro obsah 2"/>
          <p:cNvSpPr>
            <a:spLocks noGrp="1"/>
          </p:cNvSpPr>
          <p:nvPr>
            <p:ph idx="1"/>
          </p:nvPr>
        </p:nvSpPr>
        <p:spPr/>
        <p:txBody>
          <a:bodyPr>
            <a:normAutofit/>
          </a:bodyPr>
          <a:lstStyle/>
          <a:p>
            <a:r>
              <a:rPr lang="sk-SK" sz="1800" dirty="0" smtClean="0"/>
              <a:t>ak </a:t>
            </a:r>
            <a:r>
              <a:rPr lang="sk-SK" sz="1800" dirty="0"/>
              <a:t>idete na mobilitu cez </a:t>
            </a:r>
            <a:r>
              <a:rPr lang="sk-SK" sz="1800" b="1" dirty="0"/>
              <a:t>štátnicový ročník </a:t>
            </a:r>
            <a:r>
              <a:rPr lang="sk-SK" sz="1800" dirty="0"/>
              <a:t>- na katedre/ ústave/ fakulte si musí študent zistiť, či je možné vycestovať z hľadiska splnenia štátnicových </a:t>
            </a:r>
            <a:r>
              <a:rPr lang="sk-SK" sz="1800" dirty="0" smtClean="0"/>
              <a:t>povinností</a:t>
            </a:r>
          </a:p>
          <a:p>
            <a:r>
              <a:rPr lang="sk-SK" sz="1800" dirty="0" smtClean="0"/>
              <a:t>pozor </a:t>
            </a:r>
            <a:r>
              <a:rPr lang="sk-SK" sz="1800" b="1" dirty="0"/>
              <a:t>pri prechode z Bc. na Mgr. stupeň </a:t>
            </a:r>
            <a:r>
              <a:rPr lang="sk-SK" sz="1800" dirty="0"/>
              <a:t>alebo </a:t>
            </a:r>
            <a:r>
              <a:rPr lang="sk-SK" sz="1800" b="1" dirty="0"/>
              <a:t>z Mgr. na PhD. stupeň </a:t>
            </a:r>
            <a:r>
              <a:rPr lang="sk-SK" sz="1800" dirty="0"/>
              <a:t>- možnosť vycestovať až po </a:t>
            </a:r>
            <a:r>
              <a:rPr lang="sk-SK" sz="1800" dirty="0" smtClean="0"/>
              <a:t>zápise</a:t>
            </a:r>
          </a:p>
          <a:p>
            <a:r>
              <a:rPr lang="sk-SK" sz="1800" dirty="0"/>
              <a:t>pred odchodom na mobilitu odporúčame študentovi aby si zistil, aké študijné povinnosti od neho bude potrebovať splniť jeho fakulta, katedra či ústav, kým bude na mobilite. </a:t>
            </a:r>
            <a:endParaRPr lang="sk-SK" sz="1800" dirty="0" smtClean="0"/>
          </a:p>
          <a:p>
            <a:r>
              <a:rPr lang="sk-SK" sz="1800" dirty="0"/>
              <a:t>ubytovanie v prijímajúcej krajine rieši študent v spolupráci s prijímajúcou univerzitou, IRO ubytovanie študentov </a:t>
            </a:r>
            <a:r>
              <a:rPr lang="sk-SK" sz="1800" dirty="0" smtClean="0"/>
              <a:t>nerieši</a:t>
            </a:r>
          </a:p>
          <a:p>
            <a:r>
              <a:rPr lang="sk-SK" sz="1800" dirty="0"/>
              <a:t>a</a:t>
            </a:r>
            <a:r>
              <a:rPr lang="sk-SK" sz="1800" dirty="0" smtClean="0"/>
              <a:t>k prijímajúca univerzita vyžaduje </a:t>
            </a:r>
            <a:r>
              <a:rPr lang="sk-SK" sz="1800" b="1" dirty="0" smtClean="0"/>
              <a:t>jazykový certifikát</a:t>
            </a:r>
            <a:r>
              <a:rPr lang="sk-SK" sz="1800" dirty="0" smtClean="0"/>
              <a:t>, študent si musí sám zistiť, aký typ certifikátu je požadovaný (či nejaký konkrétny alebo stačí len potvrdenie od vyučujúceho jazyka) a doručiť ho na IRO spolu s ostatnými dokumentmi</a:t>
            </a:r>
            <a:endParaRPr lang="sk-SK" sz="1800" dirty="0"/>
          </a:p>
          <a:p>
            <a:pPr marL="64008" indent="0">
              <a:buNone/>
            </a:pPr>
            <a:endParaRPr lang="sk-SK" sz="1800" dirty="0" smtClean="0"/>
          </a:p>
          <a:p>
            <a:endParaRPr lang="sk-SK" sz="1800" dirty="0"/>
          </a:p>
          <a:p>
            <a:pPr marL="64008" indent="0">
              <a:buNone/>
            </a:pPr>
            <a:endParaRPr lang="sk-SK" dirty="0"/>
          </a:p>
        </p:txBody>
      </p:sp>
    </p:spTree>
    <p:extLst>
      <p:ext uri="{BB962C8B-B14F-4D97-AF65-F5344CB8AC3E}">
        <p14:creationId xmlns:p14="http://schemas.microsoft.com/office/powerpoint/2010/main" val="3696389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Na koho sa obrátiť</a:t>
            </a:r>
          </a:p>
        </p:txBody>
      </p:sp>
      <p:sp>
        <p:nvSpPr>
          <p:cNvPr id="3" name="Zástupný symbol pro obsah 2"/>
          <p:cNvSpPr>
            <a:spLocks noGrp="1"/>
          </p:cNvSpPr>
          <p:nvPr>
            <p:ph idx="1"/>
          </p:nvPr>
        </p:nvSpPr>
        <p:spPr>
          <a:xfrm>
            <a:off x="457200" y="1412776"/>
            <a:ext cx="8229600" cy="5042032"/>
          </a:xfrm>
        </p:spPr>
        <p:txBody>
          <a:bodyPr>
            <a:normAutofit fontScale="32500" lnSpcReduction="20000"/>
          </a:bodyPr>
          <a:lstStyle/>
          <a:p>
            <a:pPr marL="64008" indent="0">
              <a:buNone/>
            </a:pPr>
            <a:r>
              <a:rPr lang="sk-SK" sz="3700" b="1" dirty="0"/>
              <a:t>Fakultní/katedroví/ústavní koordinátori</a:t>
            </a:r>
            <a:endParaRPr lang="sk-SK" sz="3700" dirty="0"/>
          </a:p>
          <a:p>
            <a:r>
              <a:rPr lang="sk-SK" sz="3700" dirty="0"/>
              <a:t>Kontakty nájdete tu: </a:t>
            </a:r>
            <a:r>
              <a:rPr lang="sk-SK" sz="3700" u="sng" dirty="0">
                <a:hlinkClick r:id="rId2"/>
              </a:rPr>
              <a:t>http://www.upjs.sk/univerzita/cinnost/medzinarodne-vztahy/erasmus-plus</a:t>
            </a:r>
            <a:r>
              <a:rPr lang="sk-SK" sz="3700" u="sng" dirty="0" smtClean="0">
                <a:hlinkClick r:id="rId2"/>
              </a:rPr>
              <a:t>/</a:t>
            </a:r>
            <a:endParaRPr lang="sk-SK" sz="3700" u="sng" dirty="0" smtClean="0"/>
          </a:p>
          <a:p>
            <a:pPr marL="0" indent="0">
              <a:spcBef>
                <a:spcPts val="0"/>
              </a:spcBef>
              <a:buNone/>
              <a:defRPr/>
            </a:pPr>
            <a:endParaRPr lang="sk-SK" sz="3700" dirty="0">
              <a:solidFill>
                <a:schemeClr val="tx1">
                  <a:lumMod val="75000"/>
                  <a:lumOff val="25000"/>
                </a:schemeClr>
              </a:solidFill>
            </a:endParaRPr>
          </a:p>
          <a:p>
            <a:pPr marL="64008" indent="0">
              <a:spcBef>
                <a:spcPts val="0"/>
              </a:spcBef>
              <a:buNone/>
              <a:defRPr/>
            </a:pPr>
            <a:r>
              <a:rPr lang="sk-SK" sz="3700" b="1" dirty="0">
                <a:solidFill>
                  <a:schemeClr val="tx1">
                    <a:lumMod val="75000"/>
                    <a:lumOff val="25000"/>
                  </a:schemeClr>
                </a:solidFill>
              </a:rPr>
              <a:t>Referát pre zahraničné vzťahy (IRO) -</a:t>
            </a:r>
            <a:r>
              <a:rPr lang="sk-SK" sz="3700" dirty="0">
                <a:solidFill>
                  <a:schemeClr val="tx1">
                    <a:lumMod val="75000"/>
                    <a:lumOff val="25000"/>
                  </a:schemeClr>
                </a:solidFill>
              </a:rPr>
              <a:t> </a:t>
            </a:r>
            <a:r>
              <a:rPr lang="sk-SK" sz="3700" dirty="0" err="1">
                <a:solidFill>
                  <a:schemeClr val="tx1">
                    <a:lumMod val="75000"/>
                    <a:lumOff val="25000"/>
                  </a:schemeClr>
                </a:solidFill>
              </a:rPr>
              <a:t>celouniverzitná</a:t>
            </a:r>
            <a:r>
              <a:rPr lang="sk-SK" sz="3700" dirty="0">
                <a:solidFill>
                  <a:schemeClr val="tx1">
                    <a:lumMod val="75000"/>
                    <a:lumOff val="25000"/>
                  </a:schemeClr>
                </a:solidFill>
              </a:rPr>
              <a:t> úroveň</a:t>
            </a:r>
          </a:p>
          <a:p>
            <a:pPr>
              <a:spcBef>
                <a:spcPts val="0"/>
              </a:spcBef>
              <a:buFont typeface="Wingdings 3" charset="2"/>
              <a:buChar char=""/>
              <a:defRPr/>
            </a:pPr>
            <a:r>
              <a:rPr lang="sk-SK" sz="3700" dirty="0">
                <a:solidFill>
                  <a:schemeClr val="tx1">
                    <a:lumMod val="75000"/>
                    <a:lumOff val="25000"/>
                  </a:schemeClr>
                </a:solidFill>
              </a:rPr>
              <a:t>Kontakty a úradné hodiny:  </a:t>
            </a:r>
            <a:r>
              <a:rPr lang="sk-SK" sz="3700" u="sng" dirty="0">
                <a:solidFill>
                  <a:schemeClr val="tx1">
                    <a:lumMod val="75000"/>
                    <a:lumOff val="25000"/>
                  </a:schemeClr>
                </a:solidFill>
                <a:hlinkClick r:id="rId3"/>
              </a:rPr>
              <a:t>https://www.upjs.sk/univerzita/cinnost/medzinarodne-vztahy/</a:t>
            </a:r>
            <a:endParaRPr lang="sk-SK" sz="3700" dirty="0">
              <a:solidFill>
                <a:schemeClr val="tx1">
                  <a:lumMod val="75000"/>
                  <a:lumOff val="25000"/>
                </a:schemeClr>
              </a:solidFill>
            </a:endParaRPr>
          </a:p>
          <a:p>
            <a:pPr marL="64008" indent="0">
              <a:spcBef>
                <a:spcPts val="0"/>
              </a:spcBef>
              <a:buNone/>
              <a:defRPr/>
            </a:pPr>
            <a:endParaRPr lang="sk-SK" sz="3700" dirty="0">
              <a:solidFill>
                <a:schemeClr val="tx1">
                  <a:lumMod val="75000"/>
                  <a:lumOff val="25000"/>
                </a:schemeClr>
              </a:solidFill>
            </a:endParaRPr>
          </a:p>
          <a:p>
            <a:pPr marL="64008" indent="0">
              <a:spcBef>
                <a:spcPts val="0"/>
              </a:spcBef>
              <a:buNone/>
              <a:defRPr/>
            </a:pPr>
            <a:r>
              <a:rPr lang="sk-SK" sz="3700" dirty="0">
                <a:solidFill>
                  <a:schemeClr val="tx1">
                    <a:lumMod val="75000"/>
                    <a:lumOff val="25000"/>
                  </a:schemeClr>
                </a:solidFill>
              </a:rPr>
              <a:t>doc. Ing. Silvia </a:t>
            </a:r>
            <a:r>
              <a:rPr lang="sk-SK" sz="3700" dirty="0" err="1">
                <a:solidFill>
                  <a:schemeClr val="tx1">
                    <a:lumMod val="75000"/>
                    <a:lumOff val="25000"/>
                  </a:schemeClr>
                </a:solidFill>
              </a:rPr>
              <a:t>Ručinská</a:t>
            </a:r>
            <a:r>
              <a:rPr lang="sk-SK" sz="3700" dirty="0">
                <a:solidFill>
                  <a:schemeClr val="tx1">
                    <a:lumMod val="75000"/>
                    <a:lumOff val="25000"/>
                  </a:schemeClr>
                </a:solidFill>
              </a:rPr>
              <a:t>, PhD. - prorektorka pre zahraničné vzťahy a mobilitu</a:t>
            </a:r>
          </a:p>
          <a:p>
            <a:pPr marL="64008" indent="0">
              <a:spcBef>
                <a:spcPts val="0"/>
              </a:spcBef>
              <a:buNone/>
              <a:defRPr/>
            </a:pPr>
            <a:endParaRPr lang="sk-SK" sz="3700" dirty="0">
              <a:solidFill>
                <a:schemeClr val="tx1">
                  <a:lumMod val="75000"/>
                  <a:lumOff val="25000"/>
                </a:schemeClr>
              </a:solidFill>
            </a:endParaRPr>
          </a:p>
          <a:p>
            <a:pPr marL="64008" indent="0">
              <a:spcBef>
                <a:spcPts val="0"/>
              </a:spcBef>
              <a:buNone/>
              <a:defRPr/>
            </a:pPr>
            <a:r>
              <a:rPr lang="sk-SK" sz="3700" dirty="0">
                <a:solidFill>
                  <a:schemeClr val="tx1">
                    <a:lumMod val="75000"/>
                    <a:lumOff val="25000"/>
                  </a:schemeClr>
                </a:solidFill>
              </a:rPr>
              <a:t>Mgr. Renáta Timková, PhD. - inštitucionálna koordinátorka Erasmus+</a:t>
            </a:r>
          </a:p>
          <a:p>
            <a:pPr marL="64008" indent="0">
              <a:spcBef>
                <a:spcPts val="0"/>
              </a:spcBef>
              <a:buNone/>
              <a:defRPr/>
            </a:pPr>
            <a:endParaRPr lang="sk-SK" sz="3700" dirty="0">
              <a:solidFill>
                <a:schemeClr val="tx1">
                  <a:lumMod val="75000"/>
                  <a:lumOff val="25000"/>
                </a:schemeClr>
              </a:solidFill>
            </a:endParaRPr>
          </a:p>
          <a:p>
            <a:pPr marL="64008" indent="0">
              <a:spcBef>
                <a:spcPts val="0"/>
              </a:spcBef>
              <a:buNone/>
              <a:defRPr/>
            </a:pPr>
            <a:r>
              <a:rPr lang="sk-SK" sz="3700" b="1" dirty="0">
                <a:solidFill>
                  <a:schemeClr val="tx1">
                    <a:lumMod val="75000"/>
                    <a:lumOff val="25000"/>
                  </a:schemeClr>
                </a:solidFill>
              </a:rPr>
              <a:t>Mgr. Veronika Lehotská </a:t>
            </a:r>
            <a:r>
              <a:rPr lang="sk-SK" sz="3700" dirty="0">
                <a:solidFill>
                  <a:schemeClr val="tx1">
                    <a:lumMod val="75000"/>
                    <a:lumOff val="25000"/>
                  </a:schemeClr>
                </a:solidFill>
              </a:rPr>
              <a:t>- 055 234 1679 - veronika.lehotska@upjs.sk</a:t>
            </a:r>
          </a:p>
          <a:p>
            <a:pPr marL="64008" indent="0">
              <a:spcBef>
                <a:spcPts val="0"/>
              </a:spcBef>
              <a:buNone/>
              <a:defRPr/>
            </a:pPr>
            <a:r>
              <a:rPr lang="sk-SK" sz="3700" dirty="0">
                <a:solidFill>
                  <a:schemeClr val="tx1">
                    <a:lumMod val="75000"/>
                    <a:lumOff val="25000"/>
                  </a:schemeClr>
                </a:solidFill>
              </a:rPr>
              <a:t>	</a:t>
            </a:r>
            <a:r>
              <a:rPr lang="sk-SK" sz="3700" dirty="0">
                <a:solidFill>
                  <a:srgbClr val="FFC000"/>
                </a:solidFill>
              </a:rPr>
              <a:t>- odchádzajúci študenti na Erasmus+ štúdium: LF a FF </a:t>
            </a:r>
          </a:p>
          <a:p>
            <a:pPr marL="64008" indent="0">
              <a:spcBef>
                <a:spcPts val="0"/>
              </a:spcBef>
              <a:buNone/>
              <a:defRPr/>
            </a:pPr>
            <a:r>
              <a:rPr lang="sk-SK" sz="3700" dirty="0">
                <a:solidFill>
                  <a:schemeClr val="tx1">
                    <a:lumMod val="75000"/>
                    <a:lumOff val="25000"/>
                  </a:schemeClr>
                </a:solidFill>
              </a:rPr>
              <a:t>	</a:t>
            </a:r>
            <a:r>
              <a:rPr lang="sk-SK" sz="3700" dirty="0"/>
              <a:t>- nové partnerské krajiny (Rusko, Ukrajina, Srbsko, Albánsko, Uzbekistan, </a:t>
            </a:r>
            <a:r>
              <a:rPr lang="sk-SK" sz="3700" dirty="0" smtClean="0"/>
              <a:t>Mexiko</a:t>
            </a:r>
            <a:r>
              <a:rPr lang="sk-SK" sz="3700" dirty="0"/>
              <a:t>) - všetky typy </a:t>
            </a:r>
            <a:r>
              <a:rPr lang="sk-SK" sz="3700" dirty="0" smtClean="0"/>
              <a:t>	mobilít</a:t>
            </a:r>
            <a:r>
              <a:rPr lang="sk-SK" sz="3700" dirty="0">
                <a:solidFill>
                  <a:srgbClr val="FFC000"/>
                </a:solidFill>
              </a:rPr>
              <a:t>	</a:t>
            </a:r>
          </a:p>
          <a:p>
            <a:pPr marL="64008" indent="0">
              <a:spcBef>
                <a:spcPts val="0"/>
              </a:spcBef>
              <a:buNone/>
              <a:defRPr/>
            </a:pPr>
            <a:r>
              <a:rPr lang="sk-SK" sz="3700" dirty="0">
                <a:solidFill>
                  <a:schemeClr val="tx1">
                    <a:lumMod val="75000"/>
                    <a:lumOff val="25000"/>
                  </a:schemeClr>
                </a:solidFill>
              </a:rPr>
              <a:t>	- </a:t>
            </a:r>
            <a:r>
              <a:rPr lang="sk-SK" sz="3700" dirty="0" err="1">
                <a:solidFill>
                  <a:schemeClr val="tx1">
                    <a:lumMod val="75000"/>
                    <a:lumOff val="25000"/>
                  </a:schemeClr>
                </a:solidFill>
              </a:rPr>
              <a:t>freemover</a:t>
            </a:r>
            <a:r>
              <a:rPr lang="sk-SK" sz="3700" dirty="0">
                <a:solidFill>
                  <a:schemeClr val="tx1">
                    <a:lumMod val="75000"/>
                    <a:lumOff val="25000"/>
                  </a:schemeClr>
                </a:solidFill>
              </a:rPr>
              <a:t> mobility</a:t>
            </a:r>
          </a:p>
          <a:p>
            <a:pPr marL="64008" indent="0">
              <a:spcBef>
                <a:spcPts val="0"/>
              </a:spcBef>
              <a:buNone/>
              <a:defRPr/>
            </a:pPr>
            <a:r>
              <a:rPr lang="sk-SK" sz="3700" dirty="0">
                <a:solidFill>
                  <a:schemeClr val="tx1">
                    <a:lumMod val="75000"/>
                    <a:lumOff val="25000"/>
                  </a:schemeClr>
                </a:solidFill>
              </a:rPr>
              <a:t>	- Erasmus+ </a:t>
            </a:r>
            <a:r>
              <a:rPr lang="sk-SK" sz="3700" dirty="0" err="1">
                <a:solidFill>
                  <a:schemeClr val="tx1">
                    <a:lumMod val="75000"/>
                    <a:lumOff val="25000"/>
                  </a:schemeClr>
                </a:solidFill>
              </a:rPr>
              <a:t>medziinštitucionálne</a:t>
            </a:r>
            <a:r>
              <a:rPr lang="sk-SK" sz="3700" dirty="0">
                <a:solidFill>
                  <a:schemeClr val="tx1">
                    <a:lumMod val="75000"/>
                    <a:lumOff val="25000"/>
                  </a:schemeClr>
                </a:solidFill>
              </a:rPr>
              <a:t> (bilaterálne) zmluvy</a:t>
            </a:r>
          </a:p>
          <a:p>
            <a:pPr marL="64008" indent="0">
              <a:spcBef>
                <a:spcPts val="0"/>
              </a:spcBef>
              <a:buNone/>
              <a:defRPr/>
            </a:pPr>
            <a:endParaRPr lang="sk-SK" sz="3700" dirty="0">
              <a:solidFill>
                <a:schemeClr val="tx1">
                  <a:lumMod val="75000"/>
                  <a:lumOff val="25000"/>
                </a:schemeClr>
              </a:solidFill>
            </a:endParaRPr>
          </a:p>
          <a:p>
            <a:pPr marL="64008" indent="0">
              <a:spcBef>
                <a:spcPts val="0"/>
              </a:spcBef>
              <a:buNone/>
              <a:defRPr/>
            </a:pPr>
            <a:r>
              <a:rPr lang="sk-SK" sz="3700" b="1" dirty="0">
                <a:solidFill>
                  <a:schemeClr val="tx1">
                    <a:lumMod val="75000"/>
                    <a:lumOff val="25000"/>
                  </a:schemeClr>
                </a:solidFill>
              </a:rPr>
              <a:t>p. Natália </a:t>
            </a:r>
            <a:r>
              <a:rPr lang="sk-SK" sz="3700" b="1" dirty="0" err="1">
                <a:solidFill>
                  <a:schemeClr val="tx1">
                    <a:lumMod val="75000"/>
                    <a:lumOff val="25000"/>
                  </a:schemeClr>
                </a:solidFill>
              </a:rPr>
              <a:t>Himič</a:t>
            </a:r>
            <a:r>
              <a:rPr lang="sk-SK" sz="3700" b="1" dirty="0">
                <a:solidFill>
                  <a:schemeClr val="tx1">
                    <a:lumMod val="75000"/>
                    <a:lumOff val="25000"/>
                  </a:schemeClr>
                </a:solidFill>
              </a:rPr>
              <a:t> </a:t>
            </a:r>
            <a:r>
              <a:rPr lang="sk-SK" sz="3700" dirty="0">
                <a:solidFill>
                  <a:schemeClr val="tx1">
                    <a:lumMod val="75000"/>
                    <a:lumOff val="25000"/>
                  </a:schemeClr>
                </a:solidFill>
              </a:rPr>
              <a:t>- 055 234 1129 - natalia.himic@upjs.sk</a:t>
            </a:r>
          </a:p>
          <a:p>
            <a:pPr marL="64008" indent="0">
              <a:spcBef>
                <a:spcPts val="0"/>
              </a:spcBef>
              <a:buNone/>
              <a:defRPr/>
            </a:pPr>
            <a:r>
              <a:rPr lang="sk-SK" sz="3700" dirty="0">
                <a:solidFill>
                  <a:schemeClr val="tx1">
                    <a:lumMod val="75000"/>
                    <a:lumOff val="25000"/>
                  </a:schemeClr>
                </a:solidFill>
              </a:rPr>
              <a:t>	</a:t>
            </a:r>
            <a:r>
              <a:rPr lang="sk-SK" sz="3700" dirty="0">
                <a:solidFill>
                  <a:srgbClr val="FFC000"/>
                </a:solidFill>
              </a:rPr>
              <a:t>- odchádzajúci študenti na Erasmus+ štúdium: </a:t>
            </a:r>
            <a:r>
              <a:rPr lang="sk-SK" sz="3700" dirty="0" err="1">
                <a:solidFill>
                  <a:srgbClr val="FFC000"/>
                </a:solidFill>
              </a:rPr>
              <a:t>Prír.F</a:t>
            </a:r>
            <a:r>
              <a:rPr lang="sk-SK" sz="3700" dirty="0">
                <a:solidFill>
                  <a:srgbClr val="FFC000"/>
                </a:solidFill>
              </a:rPr>
              <a:t>, </a:t>
            </a:r>
            <a:r>
              <a:rPr lang="sk-SK" sz="3700" dirty="0" err="1">
                <a:solidFill>
                  <a:srgbClr val="FFC000"/>
                </a:solidFill>
              </a:rPr>
              <a:t>Práv.F</a:t>
            </a:r>
            <a:r>
              <a:rPr lang="sk-SK" sz="3700" dirty="0">
                <a:solidFill>
                  <a:srgbClr val="FFC000"/>
                </a:solidFill>
              </a:rPr>
              <a:t>, FVS</a:t>
            </a:r>
          </a:p>
          <a:p>
            <a:pPr marL="64008" indent="0">
              <a:spcBef>
                <a:spcPts val="0"/>
              </a:spcBef>
              <a:buNone/>
              <a:defRPr/>
            </a:pPr>
            <a:r>
              <a:rPr lang="sk-SK" sz="3700" dirty="0">
                <a:solidFill>
                  <a:srgbClr val="FFC000"/>
                </a:solidFill>
              </a:rPr>
              <a:t>	- odchádzajúci študenti na Erasmus+ stáže</a:t>
            </a:r>
          </a:p>
          <a:p>
            <a:pPr marL="64008" indent="0">
              <a:spcBef>
                <a:spcPts val="0"/>
              </a:spcBef>
              <a:buNone/>
              <a:defRPr/>
            </a:pPr>
            <a:endParaRPr lang="sk-SK" sz="3700" dirty="0">
              <a:solidFill>
                <a:schemeClr val="tx1">
                  <a:lumMod val="75000"/>
                  <a:lumOff val="25000"/>
                </a:schemeClr>
              </a:solidFill>
            </a:endParaRPr>
          </a:p>
          <a:p>
            <a:pPr marL="64008" indent="0">
              <a:spcBef>
                <a:spcPts val="0"/>
              </a:spcBef>
              <a:buNone/>
              <a:defRPr/>
            </a:pPr>
            <a:r>
              <a:rPr lang="sk-SK" sz="3700" b="1" dirty="0">
                <a:solidFill>
                  <a:schemeClr val="tx1">
                    <a:lumMod val="75000"/>
                    <a:lumOff val="25000"/>
                  </a:schemeClr>
                </a:solidFill>
              </a:rPr>
              <a:t>Mgr. Mária </a:t>
            </a:r>
            <a:r>
              <a:rPr lang="sk-SK" sz="3700" b="1" dirty="0" err="1">
                <a:solidFill>
                  <a:schemeClr val="tx1">
                    <a:lumMod val="75000"/>
                    <a:lumOff val="25000"/>
                  </a:schemeClr>
                </a:solidFill>
              </a:rPr>
              <a:t>Vasiľová</a:t>
            </a:r>
            <a:r>
              <a:rPr lang="sk-SK" sz="3700" b="1" dirty="0">
                <a:solidFill>
                  <a:schemeClr val="tx1">
                    <a:lumMod val="75000"/>
                    <a:lumOff val="25000"/>
                  </a:schemeClr>
                </a:solidFill>
              </a:rPr>
              <a:t> </a:t>
            </a:r>
            <a:r>
              <a:rPr lang="sk-SK" sz="3700" dirty="0">
                <a:solidFill>
                  <a:schemeClr val="tx1">
                    <a:lumMod val="75000"/>
                    <a:lumOff val="25000"/>
                  </a:schemeClr>
                </a:solidFill>
              </a:rPr>
              <a:t>- 055 234 1159 - maria.vasiľova@upjs.sk</a:t>
            </a:r>
          </a:p>
          <a:p>
            <a:pPr marL="64008" indent="0">
              <a:spcBef>
                <a:spcPts val="0"/>
              </a:spcBef>
              <a:buNone/>
              <a:defRPr/>
            </a:pPr>
            <a:r>
              <a:rPr lang="sk-SK" sz="3700" dirty="0">
                <a:solidFill>
                  <a:schemeClr val="tx1">
                    <a:lumMod val="75000"/>
                    <a:lumOff val="25000"/>
                  </a:schemeClr>
                </a:solidFill>
              </a:rPr>
              <a:t>	- zamestnanecké mobility na výučbu a školenia cez Erasmus+</a:t>
            </a:r>
          </a:p>
          <a:p>
            <a:pPr marL="64008" indent="0">
              <a:spcBef>
                <a:spcPts val="0"/>
              </a:spcBef>
              <a:buNone/>
              <a:defRPr/>
            </a:pPr>
            <a:r>
              <a:rPr lang="sk-SK" sz="3700" dirty="0">
                <a:solidFill>
                  <a:schemeClr val="tx1">
                    <a:lumMod val="75000"/>
                    <a:lumOff val="25000"/>
                  </a:schemeClr>
                </a:solidFill>
              </a:rPr>
              <a:t>	- prichádzajúci študenti na Erasmus+ štúdium aj stáže</a:t>
            </a:r>
          </a:p>
          <a:p>
            <a:pPr marL="64008" indent="0">
              <a:spcBef>
                <a:spcPts val="0"/>
              </a:spcBef>
              <a:buNone/>
              <a:defRPr/>
            </a:pPr>
            <a:endParaRPr lang="sk-SK" sz="3700" dirty="0">
              <a:solidFill>
                <a:schemeClr val="tx1">
                  <a:lumMod val="75000"/>
                  <a:lumOff val="25000"/>
                </a:schemeClr>
              </a:solidFill>
            </a:endParaRPr>
          </a:p>
          <a:p>
            <a:pPr marL="64008" indent="0">
              <a:spcBef>
                <a:spcPts val="0"/>
              </a:spcBef>
              <a:buNone/>
              <a:defRPr/>
            </a:pPr>
            <a:endParaRPr lang="sk-SK" sz="3700" dirty="0">
              <a:solidFill>
                <a:schemeClr val="tx1">
                  <a:lumMod val="75000"/>
                  <a:lumOff val="25000"/>
                </a:schemeClr>
              </a:solidFill>
            </a:endParaRPr>
          </a:p>
          <a:p>
            <a:pPr marL="64008" indent="0">
              <a:spcBef>
                <a:spcPts val="0"/>
              </a:spcBef>
              <a:buNone/>
              <a:defRPr/>
            </a:pPr>
            <a:r>
              <a:rPr lang="sk-SK" sz="3700" dirty="0">
                <a:solidFill>
                  <a:schemeClr val="tx1">
                    <a:lumMod val="75000"/>
                    <a:lumOff val="25000"/>
                  </a:schemeClr>
                </a:solidFill>
              </a:rPr>
              <a:t>Spoločná adresa IRO: zahrodd@upjs.sk</a:t>
            </a:r>
          </a:p>
          <a:p>
            <a:endParaRPr lang="sk-SK" sz="3400" u="sng" dirty="0" smtClean="0"/>
          </a:p>
          <a:p>
            <a:pPr marL="64008" indent="0">
              <a:buNone/>
            </a:pPr>
            <a:r>
              <a:rPr lang="sk-SK" sz="3400" dirty="0" smtClean="0"/>
              <a:t> </a:t>
            </a:r>
          </a:p>
          <a:p>
            <a:endParaRPr lang="sk-SK" dirty="0"/>
          </a:p>
        </p:txBody>
      </p:sp>
    </p:spTree>
    <p:extLst>
      <p:ext uri="{BB962C8B-B14F-4D97-AF65-F5344CB8AC3E}">
        <p14:creationId xmlns:p14="http://schemas.microsoft.com/office/powerpoint/2010/main" val="8719214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8136"/>
          </a:xfrm>
        </p:spPr>
        <p:txBody>
          <a:bodyPr>
            <a:normAutofit/>
          </a:bodyPr>
          <a:lstStyle/>
          <a:p>
            <a:pPr marL="64008" indent="0">
              <a:buNone/>
            </a:pPr>
            <a:endParaRPr lang="sk-SK" sz="1800" dirty="0"/>
          </a:p>
          <a:p>
            <a:r>
              <a:rPr lang="sk-SK" sz="1800" dirty="0"/>
              <a:t>ak si chce študent </a:t>
            </a:r>
            <a:r>
              <a:rPr lang="sk-SK" sz="1800" b="1" dirty="0">
                <a:solidFill>
                  <a:srgbClr val="FFC000"/>
                </a:solidFill>
              </a:rPr>
              <a:t>mobilitu predĺžiť</a:t>
            </a:r>
            <a:r>
              <a:rPr lang="sk-SK" sz="1800" dirty="0"/>
              <a:t>, je potrebné o to požiadať IRO minimálne 30 dní pred koncom mobility podľa finančnej zmluvy. </a:t>
            </a:r>
          </a:p>
          <a:p>
            <a:r>
              <a:rPr lang="sk-SK" sz="1800" dirty="0" smtClean="0"/>
              <a:t>Ak si chce študent </a:t>
            </a:r>
            <a:r>
              <a:rPr lang="sk-SK" sz="1800" b="1" dirty="0" smtClean="0">
                <a:solidFill>
                  <a:srgbClr val="FFC000"/>
                </a:solidFill>
              </a:rPr>
              <a:t>mobilitu skrátiť</a:t>
            </a:r>
            <a:r>
              <a:rPr lang="sk-SK" sz="1800" dirty="0" smtClean="0"/>
              <a:t>, môže, ale na </a:t>
            </a:r>
            <a:r>
              <a:rPr lang="sk-SK" sz="1800" dirty="0"/>
              <a:t>mobilite musí </a:t>
            </a:r>
            <a:r>
              <a:rPr lang="sk-SK" sz="1800" b="1" dirty="0" smtClean="0"/>
              <a:t>ostať </a:t>
            </a:r>
            <a:r>
              <a:rPr lang="sk-SK" sz="1800" b="1" dirty="0"/>
              <a:t>minimálne 3 </a:t>
            </a:r>
            <a:r>
              <a:rPr lang="sk-SK" sz="1800" b="1" dirty="0" smtClean="0"/>
              <a:t>mesiace</a:t>
            </a:r>
            <a:r>
              <a:rPr lang="sk-SK" sz="1800" dirty="0" smtClean="0"/>
              <a:t>, v</a:t>
            </a:r>
            <a:r>
              <a:rPr lang="sk-SK" sz="1800" dirty="0"/>
              <a:t> opačnom prípade bude musieť študent vrátiť celý grant (mobilita kratšia ako 3 mesiace nemôže byť </a:t>
            </a:r>
            <a:r>
              <a:rPr lang="sk-SK" sz="1800" dirty="0" smtClean="0"/>
              <a:t>uznaná). </a:t>
            </a:r>
            <a:r>
              <a:rPr lang="sk-SK" sz="1800" dirty="0"/>
              <a:t>V</a:t>
            </a:r>
            <a:r>
              <a:rPr lang="sk-SK" sz="1800" dirty="0" smtClean="0"/>
              <a:t> </a:t>
            </a:r>
            <a:r>
              <a:rPr lang="sk-SK" sz="1800" dirty="0"/>
              <a:t>prípade, </a:t>
            </a:r>
            <a:r>
              <a:rPr lang="sk-SK" sz="1800" dirty="0" smtClean="0"/>
              <a:t>že </a:t>
            </a:r>
            <a:r>
              <a:rPr lang="sk-SK" sz="1800" dirty="0"/>
              <a:t>trvanie mobility podľa certifikátu je viac ako 3 mesiace ale menej ako bolo dohodnuté vo finančnej zmluve, študent bude po vyzvaní povinný vrátiť alikvotnú časť grantu za každý deň, o koľko ostal menej resp. mu ju odrátame z toho, čo mu budeme mať ešte doplatiť po mobilite. Máme však toleranciu +/-5 dní k celkovému trvaniu mobility. </a:t>
            </a:r>
            <a:endParaRPr lang="sk-SK" sz="1800" dirty="0" smtClean="0"/>
          </a:p>
          <a:p>
            <a:r>
              <a:rPr lang="sk-SK" sz="1800" dirty="0"/>
              <a:t>v prípade, že sa študent rozhodne </a:t>
            </a:r>
            <a:r>
              <a:rPr lang="sk-SK" sz="1800" b="1" dirty="0">
                <a:solidFill>
                  <a:srgbClr val="FFC000"/>
                </a:solidFill>
              </a:rPr>
              <a:t>zrušiť mobilitu</a:t>
            </a:r>
            <a:r>
              <a:rPr lang="sk-SK" sz="1800" dirty="0"/>
              <a:t>, je povinný to oznámiť IRO hneď, ako je to </a:t>
            </a:r>
            <a:r>
              <a:rPr lang="sk-SK" sz="1800" dirty="0" smtClean="0"/>
              <a:t>možné</a:t>
            </a:r>
          </a:p>
          <a:p>
            <a:r>
              <a:rPr lang="sk-SK" sz="1800" b="1" dirty="0">
                <a:solidFill>
                  <a:srgbClr val="FFC000"/>
                </a:solidFill>
              </a:rPr>
              <a:t>prerušenie mobility </a:t>
            </a:r>
            <a:r>
              <a:rPr lang="sk-SK" sz="1800" dirty="0"/>
              <a:t>(návrat domov) s výnimkou </a:t>
            </a:r>
            <a:r>
              <a:rPr lang="sk-SK" sz="1800" dirty="0" smtClean="0"/>
              <a:t>sviatkov, </a:t>
            </a:r>
            <a:r>
              <a:rPr lang="sk-SK" sz="1800" dirty="0"/>
              <a:t>nie je povolené. Vo výnimočných situáciách takéto porušenie môže povoliť Národná agentúra Erasmus+. </a:t>
            </a:r>
          </a:p>
          <a:p>
            <a:endParaRPr lang="sk-SK" sz="1800" dirty="0"/>
          </a:p>
          <a:p>
            <a:endParaRPr lang="sk-SK" sz="1800" dirty="0"/>
          </a:p>
          <a:p>
            <a:endParaRPr lang="sk-SK" dirty="0"/>
          </a:p>
        </p:txBody>
      </p:sp>
    </p:spTree>
    <p:extLst>
      <p:ext uri="{BB962C8B-B14F-4D97-AF65-F5344CB8AC3E}">
        <p14:creationId xmlns:p14="http://schemas.microsoft.com/office/powerpoint/2010/main" val="3407514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8136"/>
          </a:xfrm>
        </p:spPr>
        <p:txBody>
          <a:bodyPr>
            <a:normAutofit/>
          </a:bodyPr>
          <a:lstStyle/>
          <a:p>
            <a:pPr marL="64008" indent="0">
              <a:buNone/>
            </a:pPr>
            <a:endParaRPr lang="sk-SK" sz="1800" dirty="0" smtClean="0"/>
          </a:p>
          <a:p>
            <a:r>
              <a:rPr lang="sk-SK" sz="1800" dirty="0" smtClean="0"/>
              <a:t>z</a:t>
            </a:r>
            <a:r>
              <a:rPr lang="sk-SK" sz="1800" dirty="0"/>
              <a:t> mobility musí študent za 1 semester doniesť </a:t>
            </a:r>
            <a:r>
              <a:rPr lang="sk-SK" sz="1800" b="1" dirty="0">
                <a:solidFill>
                  <a:srgbClr val="FFC000"/>
                </a:solidFill>
              </a:rPr>
              <a:t>minimálne 15 kreditov</a:t>
            </a:r>
            <a:r>
              <a:rPr lang="sk-SK" sz="1800" dirty="0">
                <a:solidFill>
                  <a:srgbClr val="FFC000"/>
                </a:solidFill>
              </a:rPr>
              <a:t> </a:t>
            </a:r>
            <a:r>
              <a:rPr lang="sk-SK" sz="1800" dirty="0"/>
              <a:t>(doktorandov sa táto povinnosť netýka). V opačnom prípade hrozí študentovi </a:t>
            </a:r>
            <a:r>
              <a:rPr lang="sk-SK" sz="1800" b="1" dirty="0"/>
              <a:t>vrátenie časti grantu alebo celého grantu</a:t>
            </a:r>
            <a:r>
              <a:rPr lang="sk-SK" sz="1800" dirty="0"/>
              <a:t>.</a:t>
            </a:r>
          </a:p>
          <a:p>
            <a:r>
              <a:rPr lang="sk-SK" sz="1800" b="1" dirty="0" smtClean="0"/>
              <a:t>uznávanie </a:t>
            </a:r>
            <a:r>
              <a:rPr lang="sk-SK" sz="1800" b="1" dirty="0"/>
              <a:t>kreditov </a:t>
            </a:r>
            <a:r>
              <a:rPr lang="sk-SK" sz="1800" dirty="0"/>
              <a:t>dovezených z mobility nerieši IRO, ale študent to rieši na svojej fakulte/ústave/katedre s jeho koordinátorom, študijným oddelením a zodpovednými vyučujúcimi/garantmi. </a:t>
            </a:r>
            <a:endParaRPr lang="sk-SK" sz="1800" dirty="0" smtClean="0"/>
          </a:p>
          <a:p>
            <a:r>
              <a:rPr lang="sk-SK" sz="1800" dirty="0"/>
              <a:t>dokumenty po návrate z mobility je potrebné odovzdať nielen IRO, ale kópie potrebuje aj fakultný/katedrový/ústavný </a:t>
            </a:r>
            <a:r>
              <a:rPr lang="sk-SK" sz="1800" dirty="0" smtClean="0"/>
              <a:t>koordinátor</a:t>
            </a:r>
          </a:p>
          <a:p>
            <a:r>
              <a:rPr lang="sk-SK" sz="1800" b="1" dirty="0"/>
              <a:t>ubytovanie </a:t>
            </a:r>
            <a:r>
              <a:rPr lang="sk-SK" sz="1800" dirty="0"/>
              <a:t>v prijímajúcej krajine rieši študent v spolupráci s prijímajúcou univerzitou, IRO ubytovanie študentov nerieši</a:t>
            </a:r>
          </a:p>
          <a:p>
            <a:r>
              <a:rPr lang="sk-SK" sz="1800" dirty="0" smtClean="0"/>
              <a:t>v prípade zmeny bankových údajov, adresy, </a:t>
            </a:r>
            <a:r>
              <a:rPr lang="sk-SK" sz="1800" smtClean="0"/>
              <a:t>telefón alebo </a:t>
            </a:r>
            <a:r>
              <a:rPr lang="sk-SK" sz="1800" dirty="0" smtClean="0"/>
              <a:t>mailu je študent povinný túto skutočnosť oznámiť IRO čím skôr</a:t>
            </a:r>
            <a:endParaRPr lang="sk-SK" sz="1800" dirty="0"/>
          </a:p>
          <a:p>
            <a:endParaRPr lang="sk-SK" sz="1800" dirty="0"/>
          </a:p>
          <a:p>
            <a:endParaRPr lang="sk-SK" sz="1800" dirty="0"/>
          </a:p>
          <a:p>
            <a:endParaRPr lang="sk-SK" dirty="0"/>
          </a:p>
        </p:txBody>
      </p:sp>
    </p:spTree>
    <p:extLst>
      <p:ext uri="{BB962C8B-B14F-4D97-AF65-F5344CB8AC3E}">
        <p14:creationId xmlns:p14="http://schemas.microsoft.com/office/powerpoint/2010/main" val="358234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sk-SK" dirty="0"/>
              <a:t>Základné pravidlá</a:t>
            </a:r>
          </a:p>
        </p:txBody>
      </p:sp>
      <p:sp>
        <p:nvSpPr>
          <p:cNvPr id="3" name="Zástupný symbol pro obsah 2"/>
          <p:cNvSpPr>
            <a:spLocks noGrp="1"/>
          </p:cNvSpPr>
          <p:nvPr>
            <p:ph idx="1"/>
          </p:nvPr>
        </p:nvSpPr>
        <p:spPr>
          <a:xfrm>
            <a:off x="457200" y="1666526"/>
            <a:ext cx="8229600" cy="4788282"/>
          </a:xfrm>
        </p:spPr>
        <p:txBody>
          <a:bodyPr>
            <a:normAutofit fontScale="55000" lnSpcReduction="20000"/>
          </a:bodyPr>
          <a:lstStyle/>
          <a:p>
            <a:pPr>
              <a:buFont typeface="Wingdings 3" charset="2"/>
              <a:buChar char=""/>
              <a:defRPr/>
            </a:pPr>
            <a:r>
              <a:rPr lang="sk-SK" sz="3300" b="1" dirty="0" smtClean="0">
                <a:solidFill>
                  <a:schemeClr val="tx1">
                    <a:lumMod val="75000"/>
                    <a:lumOff val="25000"/>
                  </a:schemeClr>
                </a:solidFill>
              </a:rPr>
              <a:t>len </a:t>
            </a:r>
            <a:r>
              <a:rPr lang="sk-SK" sz="3300" b="1" dirty="0">
                <a:solidFill>
                  <a:schemeClr val="tx1">
                    <a:lumMod val="75000"/>
                    <a:lumOff val="25000"/>
                  </a:schemeClr>
                </a:solidFill>
              </a:rPr>
              <a:t>riadne zapísaný študent </a:t>
            </a:r>
            <a:r>
              <a:rPr lang="sk-SK" sz="3300" dirty="0">
                <a:solidFill>
                  <a:schemeClr val="tx1">
                    <a:lumMod val="75000"/>
                    <a:lumOff val="25000"/>
                  </a:schemeClr>
                </a:solidFill>
              </a:rPr>
              <a:t>(denný aj externý), ktorý má ukončený 1. ročník vysokoškolského štúdia. Ak študent ide na mobilitu počas 1. roč. Mgr. alebo 1. roč. PhD. stupňa, na mobilitu môže nastúpiť až po zápise na UPJŠ, ktorým sa (opäť) stáva riadnym študentom</a:t>
            </a:r>
            <a:r>
              <a:rPr lang="sk-SK" sz="3300" dirty="0" smtClean="0">
                <a:solidFill>
                  <a:schemeClr val="tx1">
                    <a:lumMod val="75000"/>
                    <a:lumOff val="25000"/>
                  </a:schemeClr>
                </a:solidFill>
              </a:rPr>
              <a:t>.</a:t>
            </a:r>
          </a:p>
          <a:p>
            <a:pPr marL="64008" indent="0">
              <a:buNone/>
              <a:defRPr/>
            </a:pPr>
            <a:r>
              <a:rPr lang="sk-SK" sz="3300" dirty="0" smtClean="0">
                <a:solidFill>
                  <a:schemeClr val="tx1">
                    <a:lumMod val="75000"/>
                    <a:lumOff val="25000"/>
                  </a:schemeClr>
                </a:solidFill>
              </a:rPr>
              <a:t> </a:t>
            </a:r>
            <a:endParaRPr lang="sk-SK" sz="3300" dirty="0">
              <a:solidFill>
                <a:schemeClr val="tx1">
                  <a:lumMod val="75000"/>
                  <a:lumOff val="25000"/>
                </a:schemeClr>
              </a:solidFill>
            </a:endParaRPr>
          </a:p>
          <a:p>
            <a:pPr>
              <a:buFont typeface="Wingdings 3" charset="2"/>
              <a:buChar char=""/>
              <a:defRPr/>
            </a:pPr>
            <a:r>
              <a:rPr lang="sk-SK" sz="3300" b="1" dirty="0">
                <a:solidFill>
                  <a:schemeClr val="tx1">
                    <a:lumMod val="75000"/>
                    <a:lumOff val="25000"/>
                  </a:schemeClr>
                </a:solidFill>
              </a:rPr>
              <a:t>minimálna dĺžka mobility sú 3 mesiace</a:t>
            </a:r>
            <a:r>
              <a:rPr lang="sk-SK" sz="3300" dirty="0">
                <a:solidFill>
                  <a:schemeClr val="tx1">
                    <a:lumMod val="75000"/>
                    <a:lumOff val="25000"/>
                  </a:schemeClr>
                </a:solidFill>
              </a:rPr>
              <a:t>, maximálna 12 </a:t>
            </a:r>
            <a:r>
              <a:rPr lang="sk-SK" sz="3300" dirty="0" smtClean="0">
                <a:solidFill>
                  <a:schemeClr val="tx1">
                    <a:lumMod val="75000"/>
                    <a:lumOff val="25000"/>
                  </a:schemeClr>
                </a:solidFill>
              </a:rPr>
              <a:t>mesiacov</a:t>
            </a:r>
          </a:p>
          <a:p>
            <a:pPr marL="64008" indent="0">
              <a:buNone/>
              <a:defRPr/>
            </a:pPr>
            <a:endParaRPr lang="sk-SK" sz="3300" dirty="0">
              <a:solidFill>
                <a:schemeClr val="tx1">
                  <a:lumMod val="75000"/>
                  <a:lumOff val="25000"/>
                </a:schemeClr>
              </a:solidFill>
            </a:endParaRPr>
          </a:p>
          <a:p>
            <a:pPr>
              <a:buFont typeface="Wingdings 3" charset="2"/>
              <a:buChar char=""/>
              <a:defRPr/>
            </a:pPr>
            <a:r>
              <a:rPr lang="sk-SK" sz="3300" dirty="0" smtClean="0">
                <a:solidFill>
                  <a:schemeClr val="tx1">
                    <a:lumMod val="75000"/>
                    <a:lumOff val="25000"/>
                  </a:schemeClr>
                </a:solidFill>
              </a:rPr>
              <a:t>študentom </a:t>
            </a:r>
            <a:r>
              <a:rPr lang="sk-SK" sz="3300" dirty="0">
                <a:solidFill>
                  <a:schemeClr val="tx1">
                    <a:lumMod val="75000"/>
                    <a:lumOff val="25000"/>
                  </a:schemeClr>
                </a:solidFill>
              </a:rPr>
              <a:t>prideľujeme grant maximálne </a:t>
            </a:r>
            <a:r>
              <a:rPr lang="sk-SK" sz="3300" dirty="0" smtClean="0">
                <a:solidFill>
                  <a:schemeClr val="tx1">
                    <a:lumMod val="75000"/>
                    <a:lumOff val="25000"/>
                  </a:schemeClr>
                </a:solidFill>
              </a:rPr>
              <a:t>na </a:t>
            </a:r>
            <a:r>
              <a:rPr lang="sk-SK" sz="3300" b="1" dirty="0" smtClean="0">
                <a:solidFill>
                  <a:schemeClr val="tx1">
                    <a:lumMod val="75000"/>
                    <a:lumOff val="25000"/>
                  </a:schemeClr>
                </a:solidFill>
              </a:rPr>
              <a:t>taký počet mesiacov, ktoré nám prišli v záznamoch z výberových konaní </a:t>
            </a:r>
            <a:r>
              <a:rPr lang="sk-SK" sz="3300" dirty="0" smtClean="0">
                <a:solidFill>
                  <a:schemeClr val="tx1">
                    <a:lumMod val="75000"/>
                    <a:lumOff val="25000"/>
                  </a:schemeClr>
                </a:solidFill>
              </a:rPr>
              <a:t>z jednotlivých fakúlt (v prípade potreby poskytnú bližšie </a:t>
            </a:r>
            <a:r>
              <a:rPr lang="sk-SK" sz="3300" dirty="0" err="1" smtClean="0">
                <a:solidFill>
                  <a:schemeClr val="tx1">
                    <a:lumMod val="75000"/>
                    <a:lumOff val="25000"/>
                  </a:schemeClr>
                </a:solidFill>
              </a:rPr>
              <a:t>info</a:t>
            </a:r>
            <a:r>
              <a:rPr lang="sk-SK" sz="3300" dirty="0" smtClean="0">
                <a:solidFill>
                  <a:schemeClr val="tx1">
                    <a:lumMod val="75000"/>
                    <a:lumOff val="25000"/>
                  </a:schemeClr>
                </a:solidFill>
              </a:rPr>
              <a:t> koordinátori fakúlt a zároveň </a:t>
            </a:r>
            <a:r>
              <a:rPr lang="sk-SK" sz="3300" b="1" dirty="0" smtClean="0">
                <a:solidFill>
                  <a:schemeClr val="tx1">
                    <a:lumMod val="75000"/>
                    <a:lumOff val="25000"/>
                  </a:schemeClr>
                </a:solidFill>
              </a:rPr>
              <a:t>maximálne na 6 mesiacov</a:t>
            </a:r>
            <a:r>
              <a:rPr lang="sk-SK" sz="3300" dirty="0" smtClean="0">
                <a:solidFill>
                  <a:schemeClr val="tx1">
                    <a:lumMod val="75000"/>
                    <a:lumOff val="25000"/>
                  </a:schemeClr>
                </a:solidFill>
              </a:rPr>
              <a:t>. </a:t>
            </a:r>
          </a:p>
          <a:p>
            <a:pPr marL="64008" indent="0">
              <a:buNone/>
              <a:defRPr/>
            </a:pPr>
            <a:endParaRPr lang="sk-SK" sz="3300" dirty="0">
              <a:solidFill>
                <a:schemeClr val="tx1">
                  <a:lumMod val="75000"/>
                  <a:lumOff val="25000"/>
                </a:schemeClr>
              </a:solidFill>
            </a:endParaRPr>
          </a:p>
          <a:p>
            <a:pPr>
              <a:buFont typeface="Wingdings 3" charset="2"/>
              <a:buChar char=""/>
              <a:defRPr/>
            </a:pPr>
            <a:r>
              <a:rPr lang="sk-SK" sz="3300" dirty="0">
                <a:solidFill>
                  <a:schemeClr val="tx1">
                    <a:lumMod val="75000"/>
                    <a:lumOff val="25000"/>
                  </a:schemeClr>
                </a:solidFill>
              </a:rPr>
              <a:t>študent môže </a:t>
            </a:r>
            <a:r>
              <a:rPr lang="sk-SK" sz="3300" b="1" dirty="0">
                <a:solidFill>
                  <a:schemeClr val="tx1">
                    <a:lumMod val="75000"/>
                    <a:lumOff val="25000"/>
                  </a:schemeClr>
                </a:solidFill>
              </a:rPr>
              <a:t>počas jedného stupňa štúdia </a:t>
            </a:r>
            <a:r>
              <a:rPr lang="sk-SK" sz="3300" dirty="0">
                <a:solidFill>
                  <a:schemeClr val="tx1">
                    <a:lumMod val="75000"/>
                    <a:lumOff val="25000"/>
                  </a:schemeClr>
                </a:solidFill>
              </a:rPr>
              <a:t>využiť na Erasmus+ mobility - </a:t>
            </a:r>
            <a:r>
              <a:rPr lang="sk-SK" sz="3300" b="1" dirty="0">
                <a:solidFill>
                  <a:schemeClr val="tx1">
                    <a:lumMod val="75000"/>
                    <a:lumOff val="25000"/>
                  </a:schemeClr>
                </a:solidFill>
              </a:rPr>
              <a:t>štúdium alebo stáž maximálne 12 mesiacov</a:t>
            </a:r>
            <a:r>
              <a:rPr lang="sk-SK" sz="3300" dirty="0">
                <a:solidFill>
                  <a:schemeClr val="tx1">
                    <a:lumMod val="75000"/>
                    <a:lumOff val="25000"/>
                  </a:schemeClr>
                </a:solidFill>
              </a:rPr>
              <a:t> (študenti medicíny až 24 mesiacov, keďže nie je rozdelený Bc. a Mgr. stupeň). </a:t>
            </a:r>
            <a:endParaRPr lang="sk-SK" sz="3300" dirty="0" smtClean="0">
              <a:solidFill>
                <a:schemeClr val="tx1">
                  <a:lumMod val="75000"/>
                  <a:lumOff val="25000"/>
                </a:schemeClr>
              </a:solidFill>
            </a:endParaRPr>
          </a:p>
          <a:p>
            <a:endParaRPr lang="sk-SK" dirty="0"/>
          </a:p>
        </p:txBody>
      </p:sp>
    </p:spTree>
    <p:extLst>
      <p:ext uri="{BB962C8B-B14F-4D97-AF65-F5344CB8AC3E}">
        <p14:creationId xmlns:p14="http://schemas.microsoft.com/office/powerpoint/2010/main" val="4182525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obsah 7"/>
          <p:cNvSpPr>
            <a:spLocks noGrp="1"/>
          </p:cNvSpPr>
          <p:nvPr>
            <p:ph idx="1"/>
          </p:nvPr>
        </p:nvSpPr>
        <p:spPr>
          <a:xfrm>
            <a:off x="457200" y="764704"/>
            <a:ext cx="8229600" cy="5690104"/>
          </a:xfrm>
        </p:spPr>
        <p:txBody>
          <a:bodyPr>
            <a:normAutofit/>
          </a:bodyPr>
          <a:lstStyle/>
          <a:p>
            <a:pPr>
              <a:buFont typeface="Century Gothic" panose="020B0502020202020204" pitchFamily="34" charset="0"/>
              <a:buChar char="►"/>
            </a:pPr>
            <a:r>
              <a:rPr lang="sk-SK" sz="1800" dirty="0" smtClean="0"/>
              <a:t>študent </a:t>
            </a:r>
            <a:r>
              <a:rPr lang="sk-SK" sz="1800" dirty="0"/>
              <a:t>môže vycestovať len na univerzitu, s ktorou má UPJŠ pre konkrétny študijný odbor uzavretú </a:t>
            </a:r>
            <a:r>
              <a:rPr lang="sk-SK" sz="1800" b="1" dirty="0" err="1"/>
              <a:t>medziinštitucionálnu</a:t>
            </a:r>
            <a:r>
              <a:rPr lang="sk-SK" sz="1800" b="1" dirty="0"/>
              <a:t> </a:t>
            </a:r>
            <a:r>
              <a:rPr lang="sk-SK" sz="1800" b="1" dirty="0" smtClean="0"/>
              <a:t>zmluvu</a:t>
            </a:r>
          </a:p>
          <a:p>
            <a:pPr marL="64008" indent="0">
              <a:buNone/>
            </a:pPr>
            <a:endParaRPr lang="sk-SK" sz="1800" dirty="0"/>
          </a:p>
          <a:p>
            <a:pPr>
              <a:buFont typeface="Century Gothic" panose="020B0502020202020204" pitchFamily="34" charset="0"/>
              <a:buChar char="►"/>
            </a:pPr>
            <a:r>
              <a:rPr lang="sk-SK" altLang="sk-SK" sz="1800" dirty="0"/>
              <a:t>Zoznam </a:t>
            </a:r>
            <a:r>
              <a:rPr lang="sk-SK" altLang="sk-SK" sz="1800" dirty="0" err="1"/>
              <a:t>medziinštitucinálnych</a:t>
            </a:r>
            <a:r>
              <a:rPr lang="sk-SK" altLang="sk-SK" sz="1800" dirty="0"/>
              <a:t> zmlúv môžete nájsť tu: </a:t>
            </a:r>
            <a:r>
              <a:rPr lang="sk-SK" altLang="sk-SK" sz="1800" dirty="0">
                <a:hlinkClick r:id="rId2"/>
              </a:rPr>
              <a:t>http://</a:t>
            </a:r>
            <a:r>
              <a:rPr lang="sk-SK" altLang="sk-SK" sz="1800" dirty="0" smtClean="0">
                <a:hlinkClick r:id="rId2"/>
              </a:rPr>
              <a:t>www.upjs.sk/univerzita/cinnost/medzinarodne-vztahy/erasmus-plus/</a:t>
            </a:r>
            <a:r>
              <a:rPr lang="sk-SK" altLang="sk-SK" sz="1800" dirty="0" smtClean="0"/>
              <a:t>. Keďže </a:t>
            </a:r>
            <a:r>
              <a:rPr lang="sk-SK" altLang="sk-SK" sz="1800" dirty="0"/>
              <a:t>zmluvy sa neustále uzatvárajú alebo môžu časom zaniknúť a vzhľadom na špecifickosť jednotlivých študijných odborov, poskytnú najpresnejšie informácie o možnostiach vycestovania na jednotlivé univerzity katedroví/ústavní/fakultní koordinátori + sú to práve oni, s ktorými musí študent riešiť výber </a:t>
            </a:r>
            <a:r>
              <a:rPr lang="sk-SK" altLang="sk-SK" sz="1800" dirty="0" smtClean="0"/>
              <a:t>univerzity.</a:t>
            </a:r>
          </a:p>
          <a:p>
            <a:endParaRPr lang="sk-SK" altLang="sk-SK" sz="1800" dirty="0"/>
          </a:p>
          <a:p>
            <a:pPr>
              <a:buFont typeface="Century Gothic" panose="020B0502020202020204" pitchFamily="34" charset="0"/>
              <a:buChar char="►"/>
            </a:pPr>
            <a:r>
              <a:rPr lang="sk-SK" sz="1800" dirty="0" smtClean="0"/>
              <a:t>Švajčiarsko nie je v programe Erasmus+!</a:t>
            </a:r>
          </a:p>
          <a:p>
            <a:pPr marL="64008" indent="0">
              <a:buNone/>
            </a:pPr>
            <a:endParaRPr lang="sk-SK" altLang="sk-SK" sz="2000" dirty="0"/>
          </a:p>
          <a:p>
            <a:pPr marL="64008" indent="0">
              <a:buNone/>
            </a:pPr>
            <a:endParaRPr lang="sk-SK" dirty="0"/>
          </a:p>
        </p:txBody>
      </p:sp>
    </p:spTree>
    <p:extLst>
      <p:ext uri="{BB962C8B-B14F-4D97-AF65-F5344CB8AC3E}">
        <p14:creationId xmlns:p14="http://schemas.microsoft.com/office/powerpoint/2010/main" val="3153400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9600" cy="1152128"/>
          </a:xfrm>
        </p:spPr>
        <p:txBody>
          <a:bodyPr>
            <a:normAutofit fontScale="90000"/>
          </a:bodyPr>
          <a:lstStyle/>
          <a:p>
            <a:pPr algn="ctr"/>
            <a:r>
              <a:rPr lang="sk-SK" sz="4700" dirty="0" smtClean="0">
                <a:effectLst>
                  <a:outerShdw blurRad="38100" dist="38100" dir="2700000" algn="tl">
                    <a:srgbClr val="000000">
                      <a:alpha val="43137"/>
                    </a:srgbClr>
                  </a:outerShdw>
                </a:effectLst>
              </a:rPr>
              <a:t/>
            </a:r>
            <a:br>
              <a:rPr lang="sk-SK" sz="4700" dirty="0" smtClean="0">
                <a:effectLst>
                  <a:outerShdw blurRad="38100" dist="38100" dir="2700000" algn="tl">
                    <a:srgbClr val="000000">
                      <a:alpha val="43137"/>
                    </a:srgbClr>
                  </a:outerShdw>
                </a:effectLst>
              </a:rPr>
            </a:br>
            <a:r>
              <a:rPr lang="sk-SK" sz="4700" dirty="0" smtClean="0">
                <a:effectLst>
                  <a:outerShdw blurRad="38100" dist="38100" dir="2700000" algn="tl">
                    <a:srgbClr val="000000">
                      <a:alpha val="43137"/>
                    </a:srgbClr>
                  </a:outerShdw>
                </a:effectLst>
              </a:rPr>
              <a:t>Grant</a:t>
            </a:r>
            <a:r>
              <a:rPr lang="sk-SK" dirty="0">
                <a:effectLst/>
              </a:rPr>
              <a:t/>
            </a:r>
            <a:br>
              <a:rPr lang="sk-SK" dirty="0">
                <a:effectLst/>
              </a:rPr>
            </a:br>
            <a:endParaRPr lang="sk-SK" dirty="0"/>
          </a:p>
        </p:txBody>
      </p:sp>
      <p:sp>
        <p:nvSpPr>
          <p:cNvPr id="3" name="Zástupný symbol pro obsah 2"/>
          <p:cNvSpPr>
            <a:spLocks noGrp="1"/>
          </p:cNvSpPr>
          <p:nvPr>
            <p:ph idx="1"/>
          </p:nvPr>
        </p:nvSpPr>
        <p:spPr>
          <a:xfrm>
            <a:off x="457200" y="1484784"/>
            <a:ext cx="8229600" cy="4970024"/>
          </a:xfrm>
        </p:spPr>
        <p:txBody>
          <a:bodyPr>
            <a:normAutofit fontScale="92500" lnSpcReduction="20000"/>
          </a:bodyPr>
          <a:lstStyle/>
          <a:p>
            <a:pPr marL="64008" indent="0">
              <a:buNone/>
            </a:pPr>
            <a:r>
              <a:rPr lang="sk-SK" sz="1900" b="1" dirty="0">
                <a:solidFill>
                  <a:srgbClr val="FFC000"/>
                </a:solidFill>
              </a:rPr>
              <a:t>Grant (finančná podpora zo zdrojov EÚ)</a:t>
            </a:r>
          </a:p>
          <a:p>
            <a:r>
              <a:rPr lang="sk-SK" sz="1900" dirty="0" smtClean="0"/>
              <a:t>predstavuje </a:t>
            </a:r>
            <a:r>
              <a:rPr lang="sk-SK" sz="1900" dirty="0"/>
              <a:t>finančný </a:t>
            </a:r>
            <a:r>
              <a:rPr lang="sk-SK" sz="1900" b="1" dirty="0"/>
              <a:t>príspevok</a:t>
            </a:r>
            <a:r>
              <a:rPr lang="sk-SK" sz="1900" dirty="0"/>
              <a:t> na mobilitu, ktorý má </a:t>
            </a:r>
            <a:r>
              <a:rPr lang="sk-SK" sz="1900" b="1" dirty="0"/>
              <a:t>pomôcť </a:t>
            </a:r>
            <a:r>
              <a:rPr lang="sk-SK" sz="1900" dirty="0"/>
              <a:t>študentovi pokryť najmä jeho cestovné náklady, pobytové náklady a diéty počas obdobia štúdia v zahraničí. </a:t>
            </a:r>
            <a:endParaRPr lang="sk-SK" sz="1900" dirty="0" smtClean="0"/>
          </a:p>
          <a:p>
            <a:pPr marL="64008" indent="0">
              <a:buNone/>
            </a:pPr>
            <a:endParaRPr lang="sk-SK" sz="1900" dirty="0"/>
          </a:p>
          <a:p>
            <a:r>
              <a:rPr lang="sk-SK" sz="1900" dirty="0" smtClean="0"/>
              <a:t>celková </a:t>
            </a:r>
            <a:r>
              <a:rPr lang="sk-SK" sz="1900" dirty="0"/>
              <a:t>výška grantu sa vypočíta ako násobok počtu mesiacov/dní trvania </a:t>
            </a:r>
            <a:r>
              <a:rPr lang="sk-SK" sz="1900" dirty="0" smtClean="0"/>
              <a:t>mobility </a:t>
            </a:r>
            <a:r>
              <a:rPr lang="sk-SK" sz="1900" dirty="0"/>
              <a:t>a sadzby platnej na mesiac pre príslušnú prijímajúcu krajinu. </a:t>
            </a:r>
            <a:endParaRPr lang="sk-SK" sz="1900" dirty="0" smtClean="0"/>
          </a:p>
          <a:p>
            <a:pPr marL="64008" indent="0">
              <a:buNone/>
            </a:pPr>
            <a:endParaRPr lang="sk-SK" sz="1900" dirty="0"/>
          </a:p>
          <a:p>
            <a:r>
              <a:rPr lang="sk-SK" sz="2000" dirty="0" smtClean="0">
                <a:solidFill>
                  <a:srgbClr val="FFC000"/>
                </a:solidFill>
              </a:rPr>
              <a:t>Pozor!!! </a:t>
            </a:r>
            <a:r>
              <a:rPr lang="sk-SK" sz="2000" dirty="0">
                <a:solidFill>
                  <a:schemeClr val="tx1">
                    <a:lumMod val="75000"/>
                    <a:lumOff val="25000"/>
                  </a:schemeClr>
                </a:solidFill>
              </a:rPr>
              <a:t>Š</a:t>
            </a:r>
            <a:r>
              <a:rPr lang="sk-SK" sz="2000" dirty="0" smtClean="0">
                <a:solidFill>
                  <a:schemeClr val="tx1">
                    <a:lumMod val="75000"/>
                    <a:lumOff val="25000"/>
                  </a:schemeClr>
                </a:solidFill>
              </a:rPr>
              <a:t>tudentom </a:t>
            </a:r>
            <a:r>
              <a:rPr lang="sk-SK" sz="2000" dirty="0">
                <a:solidFill>
                  <a:schemeClr val="tx1">
                    <a:lumMod val="75000"/>
                    <a:lumOff val="25000"/>
                  </a:schemeClr>
                </a:solidFill>
              </a:rPr>
              <a:t>prideľujeme grant maximálne na </a:t>
            </a:r>
            <a:r>
              <a:rPr lang="sk-SK" sz="2000" b="1" dirty="0">
                <a:solidFill>
                  <a:schemeClr val="tx1">
                    <a:lumMod val="75000"/>
                    <a:lumOff val="25000"/>
                  </a:schemeClr>
                </a:solidFill>
              </a:rPr>
              <a:t>taký počet mesiacov, ktoré nám prišli v záznamoch z výberových konaní </a:t>
            </a:r>
            <a:r>
              <a:rPr lang="sk-SK" sz="2000" dirty="0">
                <a:solidFill>
                  <a:schemeClr val="tx1">
                    <a:lumMod val="75000"/>
                    <a:lumOff val="25000"/>
                  </a:schemeClr>
                </a:solidFill>
              </a:rPr>
              <a:t>z jednotlivých </a:t>
            </a:r>
            <a:r>
              <a:rPr lang="sk-SK" sz="2000" dirty="0" smtClean="0">
                <a:solidFill>
                  <a:schemeClr val="tx1">
                    <a:lumMod val="75000"/>
                    <a:lumOff val="25000"/>
                  </a:schemeClr>
                </a:solidFill>
              </a:rPr>
              <a:t>fakúlt, ale vždy </a:t>
            </a:r>
            <a:r>
              <a:rPr lang="sk-SK" sz="2000" b="1" dirty="0" smtClean="0">
                <a:solidFill>
                  <a:schemeClr val="tx1">
                    <a:lumMod val="75000"/>
                    <a:lumOff val="25000"/>
                  </a:schemeClr>
                </a:solidFill>
              </a:rPr>
              <a:t>maximálne na 6 mesiacov</a:t>
            </a:r>
            <a:r>
              <a:rPr lang="sk-SK" sz="2000" dirty="0">
                <a:solidFill>
                  <a:schemeClr val="tx1">
                    <a:lumMod val="75000"/>
                    <a:lumOff val="25000"/>
                  </a:schemeClr>
                </a:solidFill>
              </a:rPr>
              <a:t> </a:t>
            </a:r>
            <a:r>
              <a:rPr lang="sk-SK" sz="2000" dirty="0" smtClean="0">
                <a:solidFill>
                  <a:schemeClr val="tx1">
                    <a:lumMod val="75000"/>
                    <a:lumOff val="25000"/>
                  </a:schemeClr>
                </a:solidFill>
              </a:rPr>
              <a:t>(ak neviete, na koľko mesiacov máte plánovanú mobilitu, obráťte sa prosím na svojho fakultného/ katedrového/ ústavné koordinátora).</a:t>
            </a:r>
            <a:r>
              <a:rPr lang="sk-SK" sz="1900" dirty="0" smtClean="0"/>
              <a:t>V </a:t>
            </a:r>
            <a:r>
              <a:rPr lang="sk-SK" sz="1900" dirty="0"/>
              <a:t>prípade, že </a:t>
            </a:r>
            <a:r>
              <a:rPr lang="sk-SK" sz="1900" dirty="0" smtClean="0"/>
              <a:t>študent plánuje dlhšie trvanie mobility, na navýšené </a:t>
            </a:r>
            <a:r>
              <a:rPr lang="sk-SK" sz="1900" dirty="0"/>
              <a:t>obdobie mobility </a:t>
            </a:r>
            <a:r>
              <a:rPr lang="sk-SK" sz="1900" dirty="0" smtClean="0"/>
              <a:t>študent </a:t>
            </a:r>
            <a:r>
              <a:rPr lang="sk-SK" sz="1900" dirty="0"/>
              <a:t>nedostane žiadnu ďalšiu finančnú </a:t>
            </a:r>
            <a:r>
              <a:rPr lang="sk-SK" sz="1900" dirty="0" smtClean="0"/>
              <a:t>podporu - počas mobility sa na nás študent môže obrátiť, či sa náhodou situácia nezmenila, ale je potrebné rátať s tým, že sa situácia nemusí zmeniť.</a:t>
            </a:r>
            <a:endParaRPr lang="sk-SK" dirty="0"/>
          </a:p>
        </p:txBody>
      </p:sp>
    </p:spTree>
    <p:extLst>
      <p:ext uri="{BB962C8B-B14F-4D97-AF65-F5344CB8AC3E}">
        <p14:creationId xmlns:p14="http://schemas.microsoft.com/office/powerpoint/2010/main" val="3816368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764704"/>
            <a:ext cx="8229600" cy="5690104"/>
          </a:xfrm>
        </p:spPr>
        <p:txBody>
          <a:bodyPr>
            <a:normAutofit fontScale="62500" lnSpcReduction="20000"/>
          </a:bodyPr>
          <a:lstStyle/>
          <a:p>
            <a:r>
              <a:rPr lang="sk-SK" dirty="0" smtClean="0"/>
              <a:t>výška </a:t>
            </a:r>
            <a:r>
              <a:rPr lang="sk-SK" dirty="0"/>
              <a:t>sadzby platnej na mesiac („mesačný grant“) závisí o toho, do akej skupiny patrí prijímajúca krajina:</a:t>
            </a:r>
          </a:p>
          <a:p>
            <a:endParaRPr lang="sk-SK" dirty="0" smtClean="0"/>
          </a:p>
          <a:p>
            <a:pPr marL="64008" indent="0">
              <a:buNone/>
            </a:pPr>
            <a:r>
              <a:rPr lang="sk-SK" dirty="0" smtClean="0"/>
              <a:t>Skupina 1: </a:t>
            </a:r>
            <a:r>
              <a:rPr lang="sk-SK" dirty="0" smtClean="0">
                <a:solidFill>
                  <a:srgbClr val="FFC000"/>
                </a:solidFill>
              </a:rPr>
              <a:t>490 EUR/mes</a:t>
            </a:r>
            <a:r>
              <a:rPr lang="sk-SK" dirty="0" smtClean="0"/>
              <a:t>.: Rakúsko</a:t>
            </a:r>
            <a:r>
              <a:rPr lang="sk-SK" dirty="0"/>
              <a:t>, Dánsko, Fínsko, Francúzsko, Írsko, Taliansko, Lichtenštajnsko, Nórsko, Švédsko, Spojené </a:t>
            </a:r>
            <a:r>
              <a:rPr lang="sk-SK" dirty="0" smtClean="0"/>
              <a:t>Kráľovstvo</a:t>
            </a:r>
          </a:p>
          <a:p>
            <a:pPr marL="64008" indent="0">
              <a:buNone/>
            </a:pPr>
            <a:endParaRPr lang="sk-SK" dirty="0"/>
          </a:p>
          <a:p>
            <a:pPr marL="64008" indent="0">
              <a:buNone/>
            </a:pPr>
            <a:r>
              <a:rPr lang="sk-SK" dirty="0"/>
              <a:t>Skupina </a:t>
            </a:r>
            <a:r>
              <a:rPr lang="sk-SK" dirty="0" smtClean="0"/>
              <a:t>2: </a:t>
            </a:r>
            <a:r>
              <a:rPr lang="sk-SK" dirty="0" smtClean="0">
                <a:solidFill>
                  <a:srgbClr val="FFC000"/>
                </a:solidFill>
              </a:rPr>
              <a:t>420 EUR/mes</a:t>
            </a:r>
            <a:r>
              <a:rPr lang="sk-SK" dirty="0" smtClean="0"/>
              <a:t>.: Belgicko</a:t>
            </a:r>
            <a:r>
              <a:rPr lang="sk-SK" dirty="0"/>
              <a:t>, Chorvátsko, Česká republika, Cyprus, Nemecko, Grécko, Island, Luxembursko, Holandsko, Portugalsko, Slovinsko, Španielsko, Turecko</a:t>
            </a:r>
          </a:p>
          <a:p>
            <a:pPr marL="64008" indent="0">
              <a:buNone/>
            </a:pPr>
            <a:endParaRPr lang="sk-SK" dirty="0" smtClean="0"/>
          </a:p>
          <a:p>
            <a:pPr marL="64008" indent="0">
              <a:buNone/>
            </a:pPr>
            <a:r>
              <a:rPr lang="sk-SK" dirty="0" smtClean="0"/>
              <a:t>Skupina 3: </a:t>
            </a:r>
            <a:r>
              <a:rPr lang="sk-SK" dirty="0" smtClean="0">
                <a:solidFill>
                  <a:srgbClr val="FFC000"/>
                </a:solidFill>
              </a:rPr>
              <a:t>350 EUR/mes</a:t>
            </a:r>
            <a:r>
              <a:rPr lang="sk-SK" dirty="0" smtClean="0"/>
              <a:t>.: Bulharsko</a:t>
            </a:r>
            <a:r>
              <a:rPr lang="sk-SK" dirty="0"/>
              <a:t>, Estónsko, Maďarsko, Lotyšsko, Litva, Malta, Poľsko, Rumunsko, </a:t>
            </a:r>
            <a:r>
              <a:rPr lang="sk-SK" dirty="0" smtClean="0"/>
              <a:t>FYROM-Macedónsko</a:t>
            </a:r>
            <a:endParaRPr lang="sk-SK" dirty="0"/>
          </a:p>
          <a:p>
            <a:endParaRPr lang="sk-SK" dirty="0"/>
          </a:p>
          <a:p>
            <a:pPr marL="64008" indent="0">
              <a:buNone/>
            </a:pPr>
            <a:r>
              <a:rPr lang="sk-SK" dirty="0" smtClean="0"/>
              <a:t>Osobitná </a:t>
            </a:r>
            <a:r>
              <a:rPr lang="sk-SK" dirty="0"/>
              <a:t>skupina z hľadiska výšky grantu: nové partnerské krajiny - </a:t>
            </a:r>
            <a:r>
              <a:rPr lang="sk-SK" dirty="0" smtClean="0"/>
              <a:t>v tomto momente aktuálne len pre 2 študentov Právnickej fakulty - Rusko</a:t>
            </a:r>
            <a:endParaRPr lang="sk-SK" dirty="0"/>
          </a:p>
          <a:p>
            <a:endParaRPr lang="sk-SK" dirty="0"/>
          </a:p>
          <a:p>
            <a:r>
              <a:rPr lang="sk-SK" dirty="0" smtClean="0"/>
              <a:t>študenti</a:t>
            </a:r>
            <a:r>
              <a:rPr lang="sk-SK" dirty="0"/>
              <a:t>, ktorí sú </a:t>
            </a:r>
            <a:r>
              <a:rPr lang="sk-SK" dirty="0" smtClean="0"/>
              <a:t>v čase trvania </a:t>
            </a:r>
            <a:r>
              <a:rPr lang="sk-SK" dirty="0"/>
              <a:t>mobility </a:t>
            </a:r>
            <a:r>
              <a:rPr lang="sk-SK" dirty="0" smtClean="0"/>
              <a:t>poberateľmi </a:t>
            </a:r>
            <a:r>
              <a:rPr lang="sk-SK" dirty="0">
                <a:solidFill>
                  <a:srgbClr val="FFC000"/>
                </a:solidFill>
              </a:rPr>
              <a:t>sociálneho </a:t>
            </a:r>
            <a:r>
              <a:rPr lang="sk-SK" dirty="0" smtClean="0">
                <a:solidFill>
                  <a:srgbClr val="FFC000"/>
                </a:solidFill>
              </a:rPr>
              <a:t>štipendia na UPJŠ</a:t>
            </a:r>
            <a:r>
              <a:rPr lang="sk-SK" dirty="0" smtClean="0"/>
              <a:t>, </a:t>
            </a:r>
            <a:r>
              <a:rPr lang="sk-SK" dirty="0"/>
              <a:t>dostávajú okrem „bežného“ grantu </a:t>
            </a:r>
            <a:r>
              <a:rPr lang="sk-SK" dirty="0" smtClean="0"/>
              <a:t>aj  </a:t>
            </a:r>
            <a:r>
              <a:rPr lang="sk-SK" dirty="0"/>
              <a:t>dodatočný </a:t>
            </a:r>
            <a:r>
              <a:rPr lang="sk-SK" dirty="0" smtClean="0"/>
              <a:t>grant (</a:t>
            </a:r>
            <a:r>
              <a:rPr lang="sk-SK" dirty="0" smtClean="0">
                <a:solidFill>
                  <a:srgbClr val="FFC000"/>
                </a:solidFill>
              </a:rPr>
              <a:t>150 EUR/mes</a:t>
            </a:r>
            <a:r>
              <a:rPr lang="sk-SK" dirty="0" smtClean="0"/>
              <a:t>.) - títo študenti musia doniesť rozhodnutie o priznaní sociálneho štipendia</a:t>
            </a:r>
            <a:endParaRPr lang="sk-SK" dirty="0"/>
          </a:p>
          <a:p>
            <a:endParaRPr lang="sk-SK" dirty="0"/>
          </a:p>
        </p:txBody>
      </p:sp>
    </p:spTree>
    <p:extLst>
      <p:ext uri="{BB962C8B-B14F-4D97-AF65-F5344CB8AC3E}">
        <p14:creationId xmlns:p14="http://schemas.microsoft.com/office/powerpoint/2010/main" val="2763988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122152"/>
          </a:xfrm>
        </p:spPr>
        <p:txBody>
          <a:bodyPr>
            <a:normAutofit fontScale="92500" lnSpcReduction="10000"/>
          </a:bodyPr>
          <a:lstStyle/>
          <a:p>
            <a:pPr marL="64008" indent="0">
              <a:buNone/>
            </a:pPr>
            <a:r>
              <a:rPr lang="sk-SK" sz="1900" b="1" dirty="0">
                <a:solidFill>
                  <a:srgbClr val="FFC000"/>
                </a:solidFill>
              </a:rPr>
              <a:t>Nulový grant (nulová finančná podpora zo zdrojov EÚ)</a:t>
            </a:r>
          </a:p>
          <a:p>
            <a:r>
              <a:rPr lang="sk-SK" sz="1900" dirty="0" smtClean="0"/>
              <a:t>študent</a:t>
            </a:r>
            <a:r>
              <a:rPr lang="sk-SK" sz="1900" dirty="0"/>
              <a:t>, </a:t>
            </a:r>
            <a:r>
              <a:rPr lang="sk-SK" sz="1900" b="1" dirty="0"/>
              <a:t>ktorý prešiel výberovým procesom</a:t>
            </a:r>
            <a:r>
              <a:rPr lang="sk-SK" sz="1900" dirty="0"/>
              <a:t>, môže absolvovať mobilitu (štúdium alebo stáž) aj s tzv. nulovým </a:t>
            </a:r>
            <a:r>
              <a:rPr lang="sk-SK" sz="1900" dirty="0" smtClean="0"/>
              <a:t>grantom - či už na celé trvanie mobility alebo na časť trvania mobility. </a:t>
            </a:r>
          </a:p>
          <a:p>
            <a:pPr marL="64008" indent="0">
              <a:buNone/>
            </a:pPr>
            <a:endParaRPr lang="sk-SK" sz="1900" dirty="0"/>
          </a:p>
          <a:p>
            <a:r>
              <a:rPr lang="sk-SK" sz="1900" b="1" dirty="0" smtClean="0"/>
              <a:t>A) nulový grant na celé trvanie mobility </a:t>
            </a:r>
            <a:r>
              <a:rPr lang="sk-SK" sz="1900" dirty="0" smtClean="0"/>
              <a:t>- pre študentov, ktorí </a:t>
            </a:r>
            <a:r>
              <a:rPr lang="sk-SK" sz="1900" dirty="0"/>
              <a:t>sa vo výberovom </a:t>
            </a:r>
            <a:r>
              <a:rPr lang="sk-SK" sz="1900" dirty="0" smtClean="0"/>
              <a:t>konaní </a:t>
            </a:r>
            <a:r>
              <a:rPr lang="sk-SK" sz="1900" dirty="0"/>
              <a:t>dostali len na pozíciu </a:t>
            </a:r>
            <a:r>
              <a:rPr lang="sk-SK" sz="1900" dirty="0" smtClean="0"/>
              <a:t>náhradníka a mali </a:t>
            </a:r>
            <a:r>
              <a:rPr lang="sk-SK" sz="1900" dirty="0"/>
              <a:t>by záujem vycestovať na mobilitu aj bez pridelenia </a:t>
            </a:r>
            <a:r>
              <a:rPr lang="sk-SK" sz="1900" dirty="0" smtClean="0"/>
              <a:t>grantu. Takýto </a:t>
            </a:r>
            <a:r>
              <a:rPr lang="sk-SK" sz="1900" dirty="0"/>
              <a:t>študent bude mať všetky výhody Erasmus+ študenta okrem pridelenia grantu. Zároveň, všetky pravidlá vzťahujúce sa na </a:t>
            </a:r>
            <a:r>
              <a:rPr lang="sk-SK" sz="1900" dirty="0" smtClean="0"/>
              <a:t>Erasmus+ </a:t>
            </a:r>
            <a:r>
              <a:rPr lang="sk-SK" sz="1900" dirty="0"/>
              <a:t>študenta okrem tých, ktoré sú spojené s udelením grantu, platia aj pre študenta s nulovým grantom. </a:t>
            </a:r>
          </a:p>
          <a:p>
            <a:pPr marL="64008" indent="0">
              <a:buNone/>
            </a:pPr>
            <a:endParaRPr lang="sk-SK" sz="1900" dirty="0">
              <a:solidFill>
                <a:schemeClr val="accent2">
                  <a:lumMod val="60000"/>
                  <a:lumOff val="40000"/>
                </a:schemeClr>
              </a:solidFill>
            </a:endParaRPr>
          </a:p>
          <a:p>
            <a:r>
              <a:rPr lang="sk-SK" sz="1900" b="1" dirty="0" smtClean="0"/>
              <a:t>B</a:t>
            </a:r>
            <a:r>
              <a:rPr lang="sk-SK" sz="1900" b="1" dirty="0"/>
              <a:t>) </a:t>
            </a:r>
            <a:r>
              <a:rPr lang="sk-SK" sz="1900" b="1" dirty="0" smtClean="0"/>
              <a:t>nulový grant len na časť trvania mobility </a:t>
            </a:r>
            <a:r>
              <a:rPr lang="sk-SK" sz="1900" dirty="0" smtClean="0"/>
              <a:t>- pre študentov, ktorí boli vybraní na mobilitu a chcú ísť na dlhšie, ako mali stanovené v zázname </a:t>
            </a:r>
            <a:r>
              <a:rPr lang="sk-SK" sz="1900" dirty="0"/>
              <a:t>z </a:t>
            </a:r>
            <a:r>
              <a:rPr lang="sk-SK" sz="1900" dirty="0" smtClean="0"/>
              <a:t>výberového konania (ak </a:t>
            </a:r>
            <a:r>
              <a:rPr lang="sk-SK" sz="1900" dirty="0"/>
              <a:t>neviete, na koľko mesiacov máte plánovanú mobilitu, obráťte sa prosím na svojho fakultného/ katedrového/ ústavné </a:t>
            </a:r>
            <a:r>
              <a:rPr lang="sk-SK" sz="1900" dirty="0" smtClean="0"/>
              <a:t>koordinátora). V tomto prípade na navýšené obdobie </a:t>
            </a:r>
            <a:r>
              <a:rPr lang="sk-SK" sz="1900" dirty="0"/>
              <a:t>mobility študent nedostane žiadnu ďalšiu finančnú podporu - počas mobility sa na nás študent môže obrátiť, či sa náhodou situácia </a:t>
            </a:r>
            <a:r>
              <a:rPr lang="sk-SK" sz="1900" dirty="0" smtClean="0"/>
              <a:t>nezmenila, ale </a:t>
            </a:r>
            <a:r>
              <a:rPr lang="sk-SK" sz="1900" dirty="0"/>
              <a:t>je potrebné rátať s tým, že sa situácia nemusí </a:t>
            </a:r>
            <a:r>
              <a:rPr lang="sk-SK" sz="1900" dirty="0" smtClean="0"/>
              <a:t>zmeniť.</a:t>
            </a:r>
            <a:endParaRPr lang="sk-SK" sz="1900" dirty="0"/>
          </a:p>
          <a:p>
            <a:endParaRPr lang="sk-SK" dirty="0">
              <a:solidFill>
                <a:schemeClr val="accent2">
                  <a:lumMod val="60000"/>
                  <a:lumOff val="40000"/>
                </a:schemeClr>
              </a:solidFill>
            </a:endParaRPr>
          </a:p>
        </p:txBody>
      </p:sp>
    </p:spTree>
    <p:extLst>
      <p:ext uri="{BB962C8B-B14F-4D97-AF65-F5344CB8AC3E}">
        <p14:creationId xmlns:p14="http://schemas.microsoft.com/office/powerpoint/2010/main" val="2332711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8136"/>
          </a:xfrm>
        </p:spPr>
        <p:txBody>
          <a:bodyPr/>
          <a:lstStyle/>
          <a:p>
            <a:pPr marL="64008" indent="0">
              <a:buNone/>
            </a:pPr>
            <a:r>
              <a:rPr lang="sk-SK" sz="1900" b="1" dirty="0" err="1">
                <a:solidFill>
                  <a:srgbClr val="FFC000"/>
                </a:solidFill>
              </a:rPr>
              <a:t>Erasmus</a:t>
            </a:r>
            <a:r>
              <a:rPr lang="sk-SK" sz="1900" b="1" dirty="0">
                <a:solidFill>
                  <a:srgbClr val="FFC000"/>
                </a:solidFill>
              </a:rPr>
              <a:t>+ grant na špeciálne potreby</a:t>
            </a:r>
          </a:p>
          <a:p>
            <a:r>
              <a:rPr lang="sk-SK" sz="1900" dirty="0" smtClean="0"/>
              <a:t>Zdravotne znevýhodnenému študentovi, </a:t>
            </a:r>
            <a:r>
              <a:rPr lang="sk-SK" sz="1900" dirty="0"/>
              <a:t>ktorý má </a:t>
            </a:r>
            <a:r>
              <a:rPr lang="sk-SK" sz="1900" dirty="0" smtClean="0"/>
              <a:t>s jeho znevýhodnením spojené nejaké špeciálne potreby/požiadavky, </a:t>
            </a:r>
            <a:r>
              <a:rPr lang="sk-SK" sz="1900" dirty="0"/>
              <a:t>je možné poskytnúť aj dodatočný grant na špeciálne potreby. </a:t>
            </a:r>
            <a:endParaRPr lang="sk-SK" sz="1900" dirty="0" smtClean="0"/>
          </a:p>
          <a:p>
            <a:endParaRPr lang="sk-SK" sz="1900" dirty="0" smtClean="0"/>
          </a:p>
          <a:p>
            <a:r>
              <a:rPr lang="sk-SK" sz="1900" dirty="0" smtClean="0"/>
              <a:t>Študent </a:t>
            </a:r>
            <a:r>
              <a:rPr lang="sk-SK" sz="1900" dirty="0"/>
              <a:t>o tom však musí bezodkladne informovať svojho fakultného/ústavného/katedrového koordinátora a rovnako aj </a:t>
            </a:r>
            <a:r>
              <a:rPr lang="sk-SK" sz="1900" dirty="0" smtClean="0"/>
              <a:t>Referát pre zahraničné vzťahy, </a:t>
            </a:r>
            <a:r>
              <a:rPr lang="sk-SK" sz="1900" dirty="0"/>
              <a:t>keďže na podanie žiadosti o pridelenie špeciálneho grantu pre študenta je stanovený fixný </a:t>
            </a:r>
            <a:r>
              <a:rPr lang="sk-SK" sz="1900" dirty="0" err="1"/>
              <a:t>deadline</a:t>
            </a:r>
            <a:r>
              <a:rPr lang="sk-SK" sz="1900" dirty="0"/>
              <a:t>.</a:t>
            </a:r>
          </a:p>
          <a:p>
            <a:endParaRPr lang="sk-SK" dirty="0"/>
          </a:p>
        </p:txBody>
      </p:sp>
    </p:spTree>
    <p:extLst>
      <p:ext uri="{BB962C8B-B14F-4D97-AF65-F5344CB8AC3E}">
        <p14:creationId xmlns:p14="http://schemas.microsoft.com/office/powerpoint/2010/main" val="347672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it-IT" dirty="0"/>
              <a:t>Postup a povinnosti študenta </a:t>
            </a:r>
            <a:r>
              <a:rPr lang="it-IT" dirty="0" smtClean="0"/>
              <a:t>pred</a:t>
            </a:r>
            <a:r>
              <a:rPr lang="sk-SK" dirty="0"/>
              <a:t> </a:t>
            </a:r>
            <a:r>
              <a:rPr lang="sk-SK" dirty="0" smtClean="0"/>
              <a:t>mobilitou</a:t>
            </a:r>
            <a:endParaRPr lang="sk-SK" dirty="0"/>
          </a:p>
        </p:txBody>
      </p:sp>
      <p:sp>
        <p:nvSpPr>
          <p:cNvPr id="3" name="Zástupný symbol pro obsah 2"/>
          <p:cNvSpPr>
            <a:spLocks noGrp="1"/>
          </p:cNvSpPr>
          <p:nvPr>
            <p:ph idx="1"/>
          </p:nvPr>
        </p:nvSpPr>
        <p:spPr/>
        <p:txBody>
          <a:bodyPr>
            <a:normAutofit/>
          </a:bodyPr>
          <a:lstStyle/>
          <a:p>
            <a:pPr marL="64008" lvl="0" indent="0">
              <a:buNone/>
            </a:pPr>
            <a:r>
              <a:rPr lang="sk-SK" sz="1800" b="1" dirty="0">
                <a:solidFill>
                  <a:srgbClr val="FFC000"/>
                </a:solidFill>
              </a:rPr>
              <a:t>Výberové konania</a:t>
            </a:r>
            <a:r>
              <a:rPr lang="sk-SK" sz="1800" dirty="0">
                <a:solidFill>
                  <a:srgbClr val="FFC000"/>
                </a:solidFill>
              </a:rPr>
              <a:t> </a:t>
            </a:r>
          </a:p>
          <a:p>
            <a:pPr>
              <a:spcBef>
                <a:spcPts val="0"/>
              </a:spcBef>
            </a:pPr>
            <a:r>
              <a:rPr lang="sk-SK" sz="1800" dirty="0" smtClean="0"/>
              <a:t>Prebehli na úrovniach </a:t>
            </a:r>
            <a:r>
              <a:rPr lang="sk-SK" sz="1800" dirty="0"/>
              <a:t>jednotlivých </a:t>
            </a:r>
            <a:r>
              <a:rPr lang="sk-SK" sz="1800" dirty="0" smtClean="0"/>
              <a:t>fakúlt (čiastočne aj katedier/ústavov). Každá fakulta mala </a:t>
            </a:r>
            <a:r>
              <a:rPr lang="sk-SK" sz="1800" dirty="0"/>
              <a:t>stanovený počet miest pre Erasmus+ </a:t>
            </a:r>
            <a:r>
              <a:rPr lang="sk-SK" sz="1800" dirty="0" smtClean="0"/>
              <a:t>mobility, a teda zostavila zoznam </a:t>
            </a:r>
            <a:r>
              <a:rPr lang="sk-SK" sz="1800" dirty="0"/>
              <a:t>vybratých študentov a náhradníkov </a:t>
            </a:r>
            <a:r>
              <a:rPr lang="sk-SK" sz="1800" dirty="0" smtClean="0"/>
              <a:t>(</a:t>
            </a:r>
            <a:r>
              <a:rPr lang="sk-SK" sz="1800" dirty="0"/>
              <a:t>prípadne aj zamietnutých študentov). </a:t>
            </a:r>
            <a:r>
              <a:rPr lang="sk-SK" sz="1800" dirty="0" smtClean="0"/>
              <a:t>Vo výberovom konaní boli študentom pridelené </a:t>
            </a:r>
            <a:r>
              <a:rPr lang="sk-SK" sz="1800" dirty="0"/>
              <a:t>aj partnerské univerzity, na ktoré budú následne nominovaní. </a:t>
            </a:r>
            <a:endParaRPr lang="sk-SK" sz="1800" dirty="0" smtClean="0"/>
          </a:p>
          <a:p>
            <a:pPr marL="64008" indent="0">
              <a:spcBef>
                <a:spcPts val="0"/>
              </a:spcBef>
              <a:buNone/>
            </a:pPr>
            <a:endParaRPr lang="sk-SK" sz="1800" dirty="0" smtClean="0"/>
          </a:p>
          <a:p>
            <a:pPr marL="64008" indent="0">
              <a:spcBef>
                <a:spcPts val="0"/>
              </a:spcBef>
              <a:buNone/>
            </a:pPr>
            <a:r>
              <a:rPr lang="sk-SK" sz="1800" b="1" dirty="0">
                <a:solidFill>
                  <a:srgbClr val="FFC000"/>
                </a:solidFill>
              </a:rPr>
              <a:t>Nominácie študentov na prijímajúce univerzity</a:t>
            </a:r>
          </a:p>
          <a:p>
            <a:pPr>
              <a:spcBef>
                <a:spcPts val="0"/>
              </a:spcBef>
            </a:pPr>
            <a:r>
              <a:rPr lang="sk-SK" sz="1800" dirty="0" smtClean="0"/>
              <a:t>IRO nominuje vybraných </a:t>
            </a:r>
            <a:r>
              <a:rPr lang="sk-SK" sz="1800" dirty="0"/>
              <a:t>študentov na univerzity, ktoré im boli pridelené. </a:t>
            </a:r>
            <a:endParaRPr lang="sk-SK" sz="1800" dirty="0" smtClean="0"/>
          </a:p>
          <a:p>
            <a:pPr>
              <a:spcBef>
                <a:spcPts val="0"/>
              </a:spcBef>
            </a:pPr>
            <a:r>
              <a:rPr lang="sk-SK" sz="1800" dirty="0"/>
              <a:t>P</a:t>
            </a:r>
            <a:r>
              <a:rPr lang="sk-SK" sz="1800" dirty="0" smtClean="0"/>
              <a:t>rijímajúca </a:t>
            </a:r>
            <a:r>
              <a:rPr lang="sk-SK" sz="1800" dirty="0"/>
              <a:t>univerzita by mala študentovi po akceptácii jeho nominácie (môže to nejakú dobu trvať) poslať ďalšie inštrukcie mailom, prípadne aj spolu s akceptačným listom. </a:t>
            </a:r>
          </a:p>
          <a:p>
            <a:pPr>
              <a:spcBef>
                <a:spcPts val="0"/>
              </a:spcBef>
            </a:pPr>
            <a:endParaRPr lang="sk-SK" sz="2600" dirty="0"/>
          </a:p>
        </p:txBody>
      </p:sp>
    </p:spTree>
    <p:extLst>
      <p:ext uri="{BB962C8B-B14F-4D97-AF65-F5344CB8AC3E}">
        <p14:creationId xmlns:p14="http://schemas.microsoft.com/office/powerpoint/2010/main" val="23301801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lent">
  <a:themeElements>
    <a:clrScheme name="Talent">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alent">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alent">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416</TotalTime>
  <Words>1837</Words>
  <Application>Microsoft Office PowerPoint</Application>
  <PresentationFormat>Prezentácia na obrazovke (4:3)</PresentationFormat>
  <Paragraphs>162</Paragraphs>
  <Slides>21</Slides>
  <Notes>1</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21</vt:i4>
      </vt:variant>
    </vt:vector>
  </HeadingPairs>
  <TitlesOfParts>
    <vt:vector size="27" baseType="lpstr">
      <vt:lpstr>Calibri</vt:lpstr>
      <vt:lpstr>Century Gothic</vt:lpstr>
      <vt:lpstr>Verdana</vt:lpstr>
      <vt:lpstr>Wingdings 2</vt:lpstr>
      <vt:lpstr>Wingdings 3</vt:lpstr>
      <vt:lpstr>Talent</vt:lpstr>
      <vt:lpstr>ERASMUS+ MOBILITA – ŠTÚDIUM</vt:lpstr>
      <vt:lpstr>Na koho sa obrátiť</vt:lpstr>
      <vt:lpstr>Základné pravidlá</vt:lpstr>
      <vt:lpstr>Prezentácia programu PowerPoint</vt:lpstr>
      <vt:lpstr> Grant </vt:lpstr>
      <vt:lpstr>Prezentácia programu PowerPoint</vt:lpstr>
      <vt:lpstr>Prezentácia programu PowerPoint</vt:lpstr>
      <vt:lpstr>Prezentácia programu PowerPoint</vt:lpstr>
      <vt:lpstr>Postup a povinnosti študenta pred mobilitou</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Postup a povinnosti študenta počas mobility</vt:lpstr>
      <vt:lpstr>Prezentácia programu PowerPoint</vt:lpstr>
      <vt:lpstr>Postup a povinnosti študenta po mobilite</vt:lpstr>
      <vt:lpstr>Dôležité upozornenia</vt:lpstr>
      <vt:lpstr>Prezentácia programu PowerPoint</vt:lpstr>
      <vt:lpstr>Prezentácia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ERASMUS+ MOBILITA – ŠTÚDIUM</dc:title>
  <dc:creator>Veronika Lehotská</dc:creator>
  <cp:lastModifiedBy>Ing. Daniela Filipová</cp:lastModifiedBy>
  <cp:revision>75</cp:revision>
  <dcterms:created xsi:type="dcterms:W3CDTF">2016-03-29T19:49:05Z</dcterms:created>
  <dcterms:modified xsi:type="dcterms:W3CDTF">2018-04-12T11:06:01Z</dcterms:modified>
</cp:coreProperties>
</file>